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9" r:id="rId3"/>
    <p:sldId id="257" r:id="rId4"/>
    <p:sldId id="258" r:id="rId5"/>
    <p:sldId id="259" r:id="rId6"/>
    <p:sldId id="260" r:id="rId7"/>
    <p:sldId id="261" r:id="rId8"/>
    <p:sldId id="262" r:id="rId9"/>
    <p:sldId id="267" r:id="rId10"/>
    <p:sldId id="268" r:id="rId11"/>
    <p:sldId id="269" r:id="rId12"/>
    <p:sldId id="274" r:id="rId13"/>
    <p:sldId id="273" r:id="rId14"/>
    <p:sldId id="275" r:id="rId15"/>
    <p:sldId id="276" r:id="rId16"/>
    <p:sldId id="352" r:id="rId17"/>
    <p:sldId id="353" r:id="rId18"/>
    <p:sldId id="354" r:id="rId19"/>
    <p:sldId id="288" r:id="rId20"/>
    <p:sldId id="290" r:id="rId21"/>
    <p:sldId id="291" r:id="rId22"/>
    <p:sldId id="359" r:id="rId23"/>
    <p:sldId id="265" r:id="rId24"/>
    <p:sldId id="266" r:id="rId25"/>
    <p:sldId id="336" r:id="rId26"/>
    <p:sldId id="337" r:id="rId27"/>
    <p:sldId id="338" r:id="rId28"/>
    <p:sldId id="364" r:id="rId29"/>
    <p:sldId id="365" r:id="rId30"/>
    <p:sldId id="366" r:id="rId31"/>
    <p:sldId id="374" r:id="rId32"/>
    <p:sldId id="375" r:id="rId33"/>
    <p:sldId id="376" r:id="rId34"/>
    <p:sldId id="370" r:id="rId35"/>
    <p:sldId id="372" r:id="rId36"/>
    <p:sldId id="373" r:id="rId37"/>
    <p:sldId id="330" r:id="rId38"/>
    <p:sldId id="329" r:id="rId39"/>
    <p:sldId id="332" r:id="rId40"/>
    <p:sldId id="331" r:id="rId41"/>
    <p:sldId id="333" r:id="rId42"/>
    <p:sldId id="335" r:id="rId43"/>
    <p:sldId id="321" r:id="rId44"/>
    <p:sldId id="323" r:id="rId45"/>
    <p:sldId id="324" r:id="rId46"/>
    <p:sldId id="280" r:id="rId47"/>
    <p:sldId id="282" r:id="rId48"/>
    <p:sldId id="283" r:id="rId49"/>
    <p:sldId id="367" r:id="rId50"/>
    <p:sldId id="346" r:id="rId51"/>
    <p:sldId id="379" r:id="rId52"/>
    <p:sldId id="380" r:id="rId53"/>
    <p:sldId id="381" r:id="rId54"/>
    <p:sldId id="342" r:id="rId55"/>
    <p:sldId id="343" r:id="rId56"/>
    <p:sldId id="344" r:id="rId57"/>
    <p:sldId id="297" r:id="rId58"/>
    <p:sldId id="298" r:id="rId59"/>
    <p:sldId id="299" r:id="rId60"/>
    <p:sldId id="304" r:id="rId61"/>
    <p:sldId id="303" r:id="rId62"/>
    <p:sldId id="306" r:id="rId63"/>
    <p:sldId id="307" r:id="rId64"/>
    <p:sldId id="309" r:id="rId65"/>
    <p:sldId id="310" r:id="rId66"/>
    <p:sldId id="311" r:id="rId67"/>
    <p:sldId id="312" r:id="rId68"/>
    <p:sldId id="313" r:id="rId69"/>
    <p:sldId id="314" r:id="rId70"/>
    <p:sldId id="322" r:id="rId71"/>
    <p:sldId id="325" r:id="rId72"/>
    <p:sldId id="326" r:id="rId73"/>
    <p:sldId id="327" r:id="rId74"/>
    <p:sldId id="285" r:id="rId75"/>
    <p:sldId id="284" r:id="rId76"/>
    <p:sldId id="286" r:id="rId77"/>
    <p:sldId id="287" r:id="rId78"/>
    <p:sldId id="349" r:id="rId79"/>
    <p:sldId id="377" r:id="rId80"/>
    <p:sldId id="350" r:id="rId81"/>
    <p:sldId id="351" r:id="rId82"/>
    <p:sldId id="339" r:id="rId83"/>
    <p:sldId id="340" r:id="rId84"/>
    <p:sldId id="341" r:id="rId85"/>
    <p:sldId id="355" r:id="rId86"/>
    <p:sldId id="357" r:id="rId87"/>
    <p:sldId id="358" r:id="rId88"/>
    <p:sldId id="356" r:id="rId89"/>
    <p:sldId id="368" r:id="rId90"/>
    <p:sldId id="293" r:id="rId91"/>
    <p:sldId id="294" r:id="rId92"/>
    <p:sldId id="295" r:id="rId93"/>
    <p:sldId id="378" r:id="rId94"/>
    <p:sldId id="347" r:id="rId95"/>
    <p:sldId id="348" r:id="rId96"/>
    <p:sldId id="369" r:id="rId97"/>
    <p:sldId id="328" r:id="rId98"/>
    <p:sldId id="264" r:id="rId99"/>
    <p:sldId id="270" r:id="rId100"/>
    <p:sldId id="271" r:id="rId101"/>
    <p:sldId id="272" r:id="rId102"/>
    <p:sldId id="300" r:id="rId103"/>
    <p:sldId id="301" r:id="rId104"/>
    <p:sldId id="302" r:id="rId105"/>
    <p:sldId id="305" r:id="rId106"/>
    <p:sldId id="308" r:id="rId107"/>
    <p:sldId id="316" r:id="rId108"/>
    <p:sldId id="317" r:id="rId109"/>
    <p:sldId id="318" r:id="rId110"/>
    <p:sldId id="319" r:id="rId111"/>
    <p:sldId id="320" r:id="rId112"/>
    <p:sldId id="277" r:id="rId113"/>
    <p:sldId id="278" r:id="rId114"/>
    <p:sldId id="279" r:id="rId1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F0EFA9-7497-4E08-8492-D529342CF1C2}" v="3" dt="2020-11-27T12:21:26.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6" autoAdjust="0"/>
    <p:restoredTop sz="94660"/>
  </p:normalViewPr>
  <p:slideViewPr>
    <p:cSldViewPr snapToGrid="0">
      <p:cViewPr>
        <p:scale>
          <a:sx n="80" d="100"/>
          <a:sy n="80" d="100"/>
        </p:scale>
        <p:origin x="869" y="182"/>
      </p:cViewPr>
      <p:guideLst/>
    </p:cSldViewPr>
  </p:slideViewPr>
  <p:notesTextViewPr>
    <p:cViewPr>
      <p:scale>
        <a:sx n="1" d="1"/>
        <a:sy n="1" d="1"/>
      </p:scale>
      <p:origin x="0" y="0"/>
    </p:cViewPr>
  </p:notesTextViewPr>
  <p:sorterViewPr>
    <p:cViewPr>
      <p:scale>
        <a:sx n="62" d="100"/>
        <a:sy n="62" d="100"/>
      </p:scale>
      <p:origin x="0" y="-68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irudh Sivaram" userId="fcf356fc8cbe403b" providerId="LiveId" clId="{5DF0EFA9-7497-4E08-8492-D529342CF1C2}"/>
    <pc:docChg chg="custSel modSld sldOrd">
      <pc:chgData name="Anirudh Sivaram" userId="fcf356fc8cbe403b" providerId="LiveId" clId="{5DF0EFA9-7497-4E08-8492-D529342CF1C2}" dt="2020-11-27T12:29:40.732" v="63" actId="1037"/>
      <pc:docMkLst>
        <pc:docMk/>
      </pc:docMkLst>
      <pc:sldChg chg="modSp mod modAnim">
        <pc:chgData name="Anirudh Sivaram" userId="fcf356fc8cbe403b" providerId="LiveId" clId="{5DF0EFA9-7497-4E08-8492-D529342CF1C2}" dt="2020-11-27T12:21:26.729" v="57"/>
        <pc:sldMkLst>
          <pc:docMk/>
          <pc:sldMk cId="3142928128" sldId="257"/>
        </pc:sldMkLst>
        <pc:spChg chg="mod">
          <ac:chgData name="Anirudh Sivaram" userId="fcf356fc8cbe403b" providerId="LiveId" clId="{5DF0EFA9-7497-4E08-8492-D529342CF1C2}" dt="2020-11-27T05:37:35.032" v="56" actId="20577"/>
          <ac:spMkLst>
            <pc:docMk/>
            <pc:sldMk cId="3142928128" sldId="257"/>
            <ac:spMk id="3" creationId="{4763A2B1-C419-421A-9125-5E3F1E432624}"/>
          </ac:spMkLst>
        </pc:spChg>
      </pc:sldChg>
      <pc:sldChg chg="modSp mod ord">
        <pc:chgData name="Anirudh Sivaram" userId="fcf356fc8cbe403b" providerId="LiveId" clId="{5DF0EFA9-7497-4E08-8492-D529342CF1C2}" dt="2020-11-27T05:36:03.519" v="22" actId="20577"/>
        <pc:sldMkLst>
          <pc:docMk/>
          <pc:sldMk cId="3611821636" sldId="293"/>
        </pc:sldMkLst>
        <pc:spChg chg="mod">
          <ac:chgData name="Anirudh Sivaram" userId="fcf356fc8cbe403b" providerId="LiveId" clId="{5DF0EFA9-7497-4E08-8492-D529342CF1C2}" dt="2020-11-27T05:36:03.519" v="22" actId="20577"/>
          <ac:spMkLst>
            <pc:docMk/>
            <pc:sldMk cId="3611821636" sldId="293"/>
            <ac:spMk id="4" creationId="{4310AC26-3C04-457C-BF33-BD502E80273C}"/>
          </ac:spMkLst>
        </pc:spChg>
      </pc:sldChg>
      <pc:sldChg chg="ord">
        <pc:chgData name="Anirudh Sivaram" userId="fcf356fc8cbe403b" providerId="LiveId" clId="{5DF0EFA9-7497-4E08-8492-D529342CF1C2}" dt="2020-11-27T05:35:38.063" v="14"/>
        <pc:sldMkLst>
          <pc:docMk/>
          <pc:sldMk cId="4190434365" sldId="294"/>
        </pc:sldMkLst>
      </pc:sldChg>
      <pc:sldChg chg="modSp mod ord">
        <pc:chgData name="Anirudh Sivaram" userId="fcf356fc8cbe403b" providerId="LiveId" clId="{5DF0EFA9-7497-4E08-8492-D529342CF1C2}" dt="2020-11-27T05:35:56.280" v="20" actId="20577"/>
        <pc:sldMkLst>
          <pc:docMk/>
          <pc:sldMk cId="3841977635" sldId="295"/>
        </pc:sldMkLst>
        <pc:spChg chg="mod">
          <ac:chgData name="Anirudh Sivaram" userId="fcf356fc8cbe403b" providerId="LiveId" clId="{5DF0EFA9-7497-4E08-8492-D529342CF1C2}" dt="2020-11-27T05:35:56.280" v="20" actId="20577"/>
          <ac:spMkLst>
            <pc:docMk/>
            <pc:sldMk cId="3841977635" sldId="295"/>
            <ac:spMk id="4" creationId="{4069B59A-DE47-4904-854F-9EC8AD9A58A3}"/>
          </ac:spMkLst>
        </pc:spChg>
      </pc:sldChg>
      <pc:sldChg chg="modSp mod">
        <pc:chgData name="Anirudh Sivaram" userId="fcf356fc8cbe403b" providerId="LiveId" clId="{5DF0EFA9-7497-4E08-8492-D529342CF1C2}" dt="2020-11-27T12:29:40.732" v="63" actId="1037"/>
        <pc:sldMkLst>
          <pc:docMk/>
          <pc:sldMk cId="3856406087" sldId="322"/>
        </pc:sldMkLst>
        <pc:spChg chg="mod">
          <ac:chgData name="Anirudh Sivaram" userId="fcf356fc8cbe403b" providerId="LiveId" clId="{5DF0EFA9-7497-4E08-8492-D529342CF1C2}" dt="2020-11-27T12:29:40.732" v="63" actId="1037"/>
          <ac:spMkLst>
            <pc:docMk/>
            <pc:sldMk cId="3856406087" sldId="322"/>
            <ac:spMk id="2" creationId="{B61D219B-FD2D-4E22-A9C5-3499D879F1B9}"/>
          </ac:spMkLst>
        </pc:spChg>
      </pc:sldChg>
      <pc:sldChg chg="modSp mod ord">
        <pc:chgData name="Anirudh Sivaram" userId="fcf356fc8cbe403b" providerId="LiveId" clId="{5DF0EFA9-7497-4E08-8492-D529342CF1C2}" dt="2020-11-27T05:34:59.921" v="8" actId="20577"/>
        <pc:sldMkLst>
          <pc:docMk/>
          <pc:sldMk cId="4265409988" sldId="346"/>
        </pc:sldMkLst>
        <pc:spChg chg="mod">
          <ac:chgData name="Anirudh Sivaram" userId="fcf356fc8cbe403b" providerId="LiveId" clId="{5DF0EFA9-7497-4E08-8492-D529342CF1C2}" dt="2020-11-27T05:34:59.921" v="8" actId="20577"/>
          <ac:spMkLst>
            <pc:docMk/>
            <pc:sldMk cId="4265409988" sldId="346"/>
            <ac:spMk id="3" creationId="{AE5FED93-65EA-4E88-AC15-0AE6AFCBEA64}"/>
          </ac:spMkLst>
        </pc:spChg>
      </pc:sldChg>
      <pc:sldChg chg="modSp mod">
        <pc:chgData name="Anirudh Sivaram" userId="fcf356fc8cbe403b" providerId="LiveId" clId="{5DF0EFA9-7497-4E08-8492-D529342CF1C2}" dt="2020-11-27T05:35:48.348" v="18" actId="20577"/>
        <pc:sldMkLst>
          <pc:docMk/>
          <pc:sldMk cId="4233414788" sldId="348"/>
        </pc:sldMkLst>
        <pc:spChg chg="mod">
          <ac:chgData name="Anirudh Sivaram" userId="fcf356fc8cbe403b" providerId="LiveId" clId="{5DF0EFA9-7497-4E08-8492-D529342CF1C2}" dt="2020-11-27T05:35:48.348" v="18" actId="20577"/>
          <ac:spMkLst>
            <pc:docMk/>
            <pc:sldMk cId="4233414788" sldId="348"/>
            <ac:spMk id="3" creationId="{37BF08A1-FFE4-4ABA-812B-E2C11FC6C787}"/>
          </ac:spMkLst>
        </pc:spChg>
      </pc:sldChg>
      <pc:sldChg chg="ord">
        <pc:chgData name="Anirudh Sivaram" userId="fcf356fc8cbe403b" providerId="LiveId" clId="{5DF0EFA9-7497-4E08-8492-D529342CF1C2}" dt="2020-11-27T05:36:09.378" v="24"/>
        <pc:sldMkLst>
          <pc:docMk/>
          <pc:sldMk cId="214877120" sldId="368"/>
        </pc:sldMkLst>
      </pc:sldChg>
      <pc:sldChg chg="modSp mod">
        <pc:chgData name="Anirudh Sivaram" userId="fcf356fc8cbe403b" providerId="LiveId" clId="{5DF0EFA9-7497-4E08-8492-D529342CF1C2}" dt="2020-11-27T05:35:44.087" v="16" actId="20577"/>
        <pc:sldMkLst>
          <pc:docMk/>
          <pc:sldMk cId="839908942" sldId="378"/>
        </pc:sldMkLst>
        <pc:spChg chg="mod">
          <ac:chgData name="Anirudh Sivaram" userId="fcf356fc8cbe403b" providerId="LiveId" clId="{5DF0EFA9-7497-4E08-8492-D529342CF1C2}" dt="2020-11-27T05:35:44.087" v="16" actId="20577"/>
          <ac:spMkLst>
            <pc:docMk/>
            <pc:sldMk cId="839908942" sldId="378"/>
            <ac:spMk id="3" creationId="{AE5FED93-65EA-4E88-AC15-0AE6AFCBEA64}"/>
          </ac:spMkLst>
        </pc:spChg>
      </pc:sldChg>
      <pc:sldChg chg="addSp delSp modSp mod ord delAnim modAnim">
        <pc:chgData name="Anirudh Sivaram" userId="fcf356fc8cbe403b" providerId="LiveId" clId="{5DF0EFA9-7497-4E08-8492-D529342CF1C2}" dt="2020-11-27T05:35:06.314" v="10" actId="20577"/>
        <pc:sldMkLst>
          <pc:docMk/>
          <pc:sldMk cId="2407077253" sldId="379"/>
        </pc:sldMkLst>
        <pc:spChg chg="mod">
          <ac:chgData name="Anirudh Sivaram" userId="fcf356fc8cbe403b" providerId="LiveId" clId="{5DF0EFA9-7497-4E08-8492-D529342CF1C2}" dt="2020-11-27T05:35:06.314" v="10" actId="20577"/>
          <ac:spMkLst>
            <pc:docMk/>
            <pc:sldMk cId="2407077253" sldId="379"/>
            <ac:spMk id="3" creationId="{AE5FED93-65EA-4E88-AC15-0AE6AFCBEA64}"/>
          </ac:spMkLst>
        </pc:spChg>
        <pc:picChg chg="del">
          <ac:chgData name="Anirudh Sivaram" userId="fcf356fc8cbe403b" providerId="LiveId" clId="{5DF0EFA9-7497-4E08-8492-D529342CF1C2}" dt="2020-11-27T05:32:16.430" v="1" actId="478"/>
          <ac:picMkLst>
            <pc:docMk/>
            <pc:sldMk cId="2407077253" sldId="379"/>
            <ac:picMk id="4" creationId="{1B7E75DE-1126-48C7-9B2D-53B1825E35EF}"/>
          </ac:picMkLst>
        </pc:picChg>
        <pc:picChg chg="add mod">
          <ac:chgData name="Anirudh Sivaram" userId="fcf356fc8cbe403b" providerId="LiveId" clId="{5DF0EFA9-7497-4E08-8492-D529342CF1C2}" dt="2020-11-27T05:32:35.596" v="2"/>
          <ac:picMkLst>
            <pc:docMk/>
            <pc:sldMk cId="2407077253" sldId="379"/>
            <ac:picMk id="7" creationId="{6CB4587E-12F0-4405-A738-8A409B06AFA1}"/>
          </ac:picMkLst>
        </pc:picChg>
      </pc:sldChg>
      <pc:sldChg chg="ord">
        <pc:chgData name="Anirudh Sivaram" userId="fcf356fc8cbe403b" providerId="LiveId" clId="{5DF0EFA9-7497-4E08-8492-D529342CF1C2}" dt="2020-11-27T05:34:44.514" v="6"/>
        <pc:sldMkLst>
          <pc:docMk/>
          <pc:sldMk cId="362149526" sldId="380"/>
        </pc:sldMkLst>
      </pc:sldChg>
      <pc:sldChg chg="addSp modSp mod ord">
        <pc:chgData name="Anirudh Sivaram" userId="fcf356fc8cbe403b" providerId="LiveId" clId="{5DF0EFA9-7497-4E08-8492-D529342CF1C2}" dt="2020-11-27T05:35:13.357" v="12" actId="20577"/>
        <pc:sldMkLst>
          <pc:docMk/>
          <pc:sldMk cId="2202324398" sldId="381"/>
        </pc:sldMkLst>
        <pc:spChg chg="add mod">
          <ac:chgData name="Anirudh Sivaram" userId="fcf356fc8cbe403b" providerId="LiveId" clId="{5DF0EFA9-7497-4E08-8492-D529342CF1C2}" dt="2020-11-27T05:35:13.357" v="12" actId="20577"/>
          <ac:spMkLst>
            <pc:docMk/>
            <pc:sldMk cId="2202324398" sldId="381"/>
            <ac:spMk id="5" creationId="{CDBD2720-F907-4E15-BA72-7BB6187DCA4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BBD589-5E09-4C00-A627-5E57861AFB99}"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44757-B0EE-4E6C-BD78-4F1E276CDADA}" type="slidenum">
              <a:rPr lang="en-US" smtClean="0"/>
              <a:t>‹#›</a:t>
            </a:fld>
            <a:endParaRPr lang="en-US"/>
          </a:p>
        </p:txBody>
      </p:sp>
    </p:spTree>
    <p:extLst>
      <p:ext uri="{BB962C8B-B14F-4D97-AF65-F5344CB8AC3E}">
        <p14:creationId xmlns:p14="http://schemas.microsoft.com/office/powerpoint/2010/main" val="1285229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BBD589-5E09-4C00-A627-5E57861AFB99}"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44757-B0EE-4E6C-BD78-4F1E276CDADA}" type="slidenum">
              <a:rPr lang="en-US" smtClean="0"/>
              <a:t>‹#›</a:t>
            </a:fld>
            <a:endParaRPr lang="en-US"/>
          </a:p>
        </p:txBody>
      </p:sp>
    </p:spTree>
    <p:extLst>
      <p:ext uri="{BB962C8B-B14F-4D97-AF65-F5344CB8AC3E}">
        <p14:creationId xmlns:p14="http://schemas.microsoft.com/office/powerpoint/2010/main" val="385983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BBD589-5E09-4C00-A627-5E57861AFB99}"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44757-B0EE-4E6C-BD78-4F1E276CDADA}" type="slidenum">
              <a:rPr lang="en-US" smtClean="0"/>
              <a:t>‹#›</a:t>
            </a:fld>
            <a:endParaRPr lang="en-US"/>
          </a:p>
        </p:txBody>
      </p:sp>
    </p:spTree>
    <p:extLst>
      <p:ext uri="{BB962C8B-B14F-4D97-AF65-F5344CB8AC3E}">
        <p14:creationId xmlns:p14="http://schemas.microsoft.com/office/powerpoint/2010/main" val="1747497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BBD589-5E09-4C00-A627-5E57861AFB99}"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44757-B0EE-4E6C-BD78-4F1E276CDADA}" type="slidenum">
              <a:rPr lang="en-US" smtClean="0"/>
              <a:t>‹#›</a:t>
            </a:fld>
            <a:endParaRPr lang="en-US"/>
          </a:p>
        </p:txBody>
      </p:sp>
    </p:spTree>
    <p:extLst>
      <p:ext uri="{BB962C8B-B14F-4D97-AF65-F5344CB8AC3E}">
        <p14:creationId xmlns:p14="http://schemas.microsoft.com/office/powerpoint/2010/main" val="3912535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BBD589-5E09-4C00-A627-5E57861AFB99}" type="datetimeFigureOut">
              <a:rPr lang="en-US" smtClean="0"/>
              <a:t>11/23/2020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44757-B0EE-4E6C-BD78-4F1E276CDADA}" type="slidenum">
              <a:rPr lang="en-US" smtClean="0"/>
              <a:t>‹#›</a:t>
            </a:fld>
            <a:endParaRPr lang="en-US"/>
          </a:p>
        </p:txBody>
      </p:sp>
    </p:spTree>
    <p:extLst>
      <p:ext uri="{BB962C8B-B14F-4D97-AF65-F5344CB8AC3E}">
        <p14:creationId xmlns:p14="http://schemas.microsoft.com/office/powerpoint/2010/main" val="1009133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BBD589-5E09-4C00-A627-5E57861AFB99}"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44757-B0EE-4E6C-BD78-4F1E276CDADA}" type="slidenum">
              <a:rPr lang="en-US" smtClean="0"/>
              <a:t>‹#›</a:t>
            </a:fld>
            <a:endParaRPr lang="en-US"/>
          </a:p>
        </p:txBody>
      </p:sp>
    </p:spTree>
    <p:extLst>
      <p:ext uri="{BB962C8B-B14F-4D97-AF65-F5344CB8AC3E}">
        <p14:creationId xmlns:p14="http://schemas.microsoft.com/office/powerpoint/2010/main" val="206559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BBD589-5E09-4C00-A627-5E57861AFB99}" type="datetimeFigureOut">
              <a:rPr lang="en-US" smtClean="0"/>
              <a:t>11/23/2020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444757-B0EE-4E6C-BD78-4F1E276CDADA}" type="slidenum">
              <a:rPr lang="en-US" smtClean="0"/>
              <a:t>‹#›</a:t>
            </a:fld>
            <a:endParaRPr lang="en-US"/>
          </a:p>
        </p:txBody>
      </p:sp>
    </p:spTree>
    <p:extLst>
      <p:ext uri="{BB962C8B-B14F-4D97-AF65-F5344CB8AC3E}">
        <p14:creationId xmlns:p14="http://schemas.microsoft.com/office/powerpoint/2010/main" val="2893106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lnSpc>
                <a:spcPct val="130000"/>
              </a:lnSpc>
              <a:defRPr sz="2200">
                <a:latin typeface="Constantia" panose="02030602050306030303"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A0BBD589-5E09-4C00-A627-5E57861AFB99}" type="datetimeFigureOut">
              <a:rPr lang="en-US" smtClean="0"/>
              <a:t>11/23/2020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444757-B0EE-4E6C-BD78-4F1E276CDADA}" type="slidenum">
              <a:rPr lang="en-US" smtClean="0"/>
              <a:t>‹#›</a:t>
            </a:fld>
            <a:endParaRPr lang="en-US"/>
          </a:p>
        </p:txBody>
      </p:sp>
    </p:spTree>
    <p:extLst>
      <p:ext uri="{BB962C8B-B14F-4D97-AF65-F5344CB8AC3E}">
        <p14:creationId xmlns:p14="http://schemas.microsoft.com/office/powerpoint/2010/main" val="4227335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BD589-5E09-4C00-A627-5E57861AFB99}" type="datetimeFigureOut">
              <a:rPr lang="en-US" smtClean="0"/>
              <a:t>11/23/2020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44757-B0EE-4E6C-BD78-4F1E276CDADA}" type="slidenum">
              <a:rPr lang="en-US" smtClean="0"/>
              <a:t>‹#›</a:t>
            </a:fld>
            <a:endParaRPr lang="en-US"/>
          </a:p>
        </p:txBody>
      </p:sp>
    </p:spTree>
    <p:extLst>
      <p:ext uri="{BB962C8B-B14F-4D97-AF65-F5344CB8AC3E}">
        <p14:creationId xmlns:p14="http://schemas.microsoft.com/office/powerpoint/2010/main" val="4166580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BBD589-5E09-4C00-A627-5E57861AFB99}"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44757-B0EE-4E6C-BD78-4F1E276CDADA}" type="slidenum">
              <a:rPr lang="en-US" smtClean="0"/>
              <a:t>‹#›</a:t>
            </a:fld>
            <a:endParaRPr lang="en-US"/>
          </a:p>
        </p:txBody>
      </p:sp>
    </p:spTree>
    <p:extLst>
      <p:ext uri="{BB962C8B-B14F-4D97-AF65-F5344CB8AC3E}">
        <p14:creationId xmlns:p14="http://schemas.microsoft.com/office/powerpoint/2010/main" val="2169989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BBD589-5E09-4C00-A627-5E57861AFB99}" type="datetimeFigureOut">
              <a:rPr lang="en-US" smtClean="0"/>
              <a:t>11/23/2020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44757-B0EE-4E6C-BD78-4F1E276CDADA}" type="slidenum">
              <a:rPr lang="en-US" smtClean="0"/>
              <a:t>‹#›</a:t>
            </a:fld>
            <a:endParaRPr lang="en-US"/>
          </a:p>
        </p:txBody>
      </p:sp>
    </p:spTree>
    <p:extLst>
      <p:ext uri="{BB962C8B-B14F-4D97-AF65-F5344CB8AC3E}">
        <p14:creationId xmlns:p14="http://schemas.microsoft.com/office/powerpoint/2010/main" val="1023079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BBD589-5E09-4C00-A627-5E57861AFB99}" type="datetimeFigureOut">
              <a:rPr lang="en-US" smtClean="0"/>
              <a:t>11/23/2020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44757-B0EE-4E6C-BD78-4F1E276CDADA}" type="slidenum">
              <a:rPr lang="en-US" smtClean="0"/>
              <a:t>‹#›</a:t>
            </a:fld>
            <a:endParaRPr lang="en-US"/>
          </a:p>
        </p:txBody>
      </p:sp>
    </p:spTree>
    <p:extLst>
      <p:ext uri="{BB962C8B-B14F-4D97-AF65-F5344CB8AC3E}">
        <p14:creationId xmlns:p14="http://schemas.microsoft.com/office/powerpoint/2010/main" val="232417533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45.png"/><Relationship Id="rId5" Type="http://schemas.openxmlformats.org/officeDocument/2006/relationships/image" Target="../media/image2.png"/><Relationship Id="rId4" Type="http://schemas.openxmlformats.org/officeDocument/2006/relationships/image" Target="../media/image44.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gif"/></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3.jpe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0.jpe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6.xml"/><Relationship Id="rId1" Type="http://schemas.openxmlformats.org/officeDocument/2006/relationships/video" Target="https://www.youtube.com/embed/5JGPamIqnO8?feature=oembed"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23.jpeg"/><Relationship Id="rId4" Type="http://schemas.openxmlformats.org/officeDocument/2006/relationships/image" Target="../media/image2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4.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6.jpe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6.xml"/><Relationship Id="rId1" Type="http://schemas.openxmlformats.org/officeDocument/2006/relationships/video" Target="https://www.youtube.com/embed/XRUxTFWWWdY?start=66&amp;feature=oembed" TargetMode="Externa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image" Target="../media/image3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6.xml"/><Relationship Id="rId1" Type="http://schemas.openxmlformats.org/officeDocument/2006/relationships/video" Target="https://www.youtube.com/embed/YVU6YBPaaB8?feature=oembed" TargetMode="Externa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6.xml"/><Relationship Id="rId1" Type="http://schemas.openxmlformats.org/officeDocument/2006/relationships/video" Target="https://www.youtube.com/embed/eOCJkrbQWaE?start=101&amp;feature=oembe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BD64-E864-4C75-A636-FCEF9B899C9F}"/>
              </a:ext>
            </a:extLst>
          </p:cNvPr>
          <p:cNvSpPr>
            <a:spLocks noGrp="1"/>
          </p:cNvSpPr>
          <p:nvPr>
            <p:ph type="ctrTitle"/>
          </p:nvPr>
        </p:nvSpPr>
        <p:spPr/>
        <p:txBody>
          <a:bodyPr/>
          <a:lstStyle/>
          <a:p>
            <a:r>
              <a:rPr lang="en-US" dirty="0">
                <a:latin typeface="Constantia" panose="02030602050306030303" pitchFamily="18" charset="0"/>
              </a:rPr>
              <a:t>Quiz Dubai</a:t>
            </a:r>
          </a:p>
        </p:txBody>
      </p:sp>
      <p:sp>
        <p:nvSpPr>
          <p:cNvPr id="3" name="Subtitle 2">
            <a:extLst>
              <a:ext uri="{FF2B5EF4-FFF2-40B4-BE49-F238E27FC236}">
                <a16:creationId xmlns:a16="http://schemas.microsoft.com/office/drawing/2014/main" id="{47F2F784-7E6C-4BF6-8DB8-29D546338A28}"/>
              </a:ext>
            </a:extLst>
          </p:cNvPr>
          <p:cNvSpPr>
            <a:spLocks noGrp="1"/>
          </p:cNvSpPr>
          <p:nvPr>
            <p:ph type="subTitle" idx="1"/>
          </p:nvPr>
        </p:nvSpPr>
        <p:spPr/>
        <p:txBody>
          <a:bodyPr>
            <a:normAutofit/>
          </a:bodyPr>
          <a:lstStyle/>
          <a:p>
            <a:r>
              <a:rPr lang="en-US" sz="4000" dirty="0">
                <a:solidFill>
                  <a:srgbClr val="FF9933"/>
                </a:solidFill>
                <a:latin typeface="Constantia" panose="02030602050306030303" pitchFamily="18" charset="0"/>
              </a:rPr>
              <a:t>November 2020</a:t>
            </a:r>
          </a:p>
        </p:txBody>
      </p:sp>
    </p:spTree>
    <p:extLst>
      <p:ext uri="{BB962C8B-B14F-4D97-AF65-F5344CB8AC3E}">
        <p14:creationId xmlns:p14="http://schemas.microsoft.com/office/powerpoint/2010/main" val="453531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1502287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10736010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p:txBody>
          <a:bodyPr>
            <a:normAutofit fontScale="90000"/>
          </a:bodyPr>
          <a:lstStyle/>
          <a:p>
            <a:r>
              <a:rPr lang="en-US" dirty="0"/>
              <a:t>OK</a:t>
            </a:r>
            <a:br>
              <a:rPr lang="en-US" dirty="0"/>
            </a:br>
            <a:br>
              <a:rPr lang="en-US" dirty="0"/>
            </a:br>
            <a:r>
              <a:rPr lang="en-US" dirty="0"/>
              <a:t>The telegraph</a:t>
            </a:r>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4</a:t>
            </a:r>
            <a:endParaRPr lang="en-US" b="1" dirty="0"/>
          </a:p>
        </p:txBody>
      </p:sp>
    </p:spTree>
    <p:extLst>
      <p:ext uri="{BB962C8B-B14F-4D97-AF65-F5344CB8AC3E}">
        <p14:creationId xmlns:p14="http://schemas.microsoft.com/office/powerpoint/2010/main" val="55029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EED4-720A-4F8C-B51E-D7FDF8F2D938}"/>
              </a:ext>
            </a:extLst>
          </p:cNvPr>
          <p:cNvSpPr>
            <a:spLocks noGrp="1"/>
          </p:cNvSpPr>
          <p:nvPr>
            <p:ph type="title"/>
          </p:nvPr>
        </p:nvSpPr>
        <p:spPr/>
        <p:txBody>
          <a:bodyPr/>
          <a:lstStyle/>
          <a:p>
            <a:endParaRPr lang="en-US" dirty="0"/>
          </a:p>
        </p:txBody>
      </p:sp>
      <p:sp>
        <p:nvSpPr>
          <p:cNvPr id="3" name="Rectangle 2">
            <a:extLst>
              <a:ext uri="{FF2B5EF4-FFF2-40B4-BE49-F238E27FC236}">
                <a16:creationId xmlns:a16="http://schemas.microsoft.com/office/drawing/2014/main" id="{AE1BF7B1-9344-4D8A-A4E5-8CDBDE61C78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12</a:t>
            </a:r>
            <a:endParaRPr lang="en-US" b="1" dirty="0"/>
          </a:p>
        </p:txBody>
      </p:sp>
      <p:pic>
        <p:nvPicPr>
          <p:cNvPr id="1026" name="Picture 2">
            <a:extLst>
              <a:ext uri="{FF2B5EF4-FFF2-40B4-BE49-F238E27FC236}">
                <a16:creationId xmlns:a16="http://schemas.microsoft.com/office/drawing/2014/main" id="{9348F733-9E58-41E9-AD02-0EB481F41D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713" y="365125"/>
            <a:ext cx="4900612" cy="5993392"/>
          </a:xfrm>
          <a:prstGeom prst="rect">
            <a:avLst/>
          </a:prstGeom>
          <a:noFill/>
          <a:extLst>
            <a:ext uri="{909E8E84-426E-40DD-AFC4-6F175D3DCCD1}">
              <a14:hiddenFill xmlns:a14="http://schemas.microsoft.com/office/drawing/2010/main">
                <a:solidFill>
                  <a:srgbClr val="FFFFFF"/>
                </a:solidFill>
              </a14:hiddenFill>
            </a:ext>
          </a:extLst>
        </p:spPr>
      </p:pic>
      <p:pic>
        <p:nvPicPr>
          <p:cNvPr id="5" name="Countdown - 1941">
            <a:hlinkClick r:id="" action="ppaction://media"/>
            <a:extLst>
              <a:ext uri="{FF2B5EF4-FFF2-40B4-BE49-F238E27FC236}">
                <a16:creationId xmlns:a16="http://schemas.microsoft.com/office/drawing/2014/main" id="{693E6EE4-AE84-42AB-85BA-A06BB28EC052}"/>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5"/>
          <a:srcRect l="27306" t="21786" r="23786" b="26836"/>
          <a:stretch/>
        </p:blipFill>
        <p:spPr>
          <a:xfrm>
            <a:off x="11039475" y="24606"/>
            <a:ext cx="1152525" cy="681037"/>
          </a:xfrm>
          <a:prstGeom prst="rect">
            <a:avLst/>
          </a:prstGeom>
        </p:spPr>
      </p:pic>
      <p:pic>
        <p:nvPicPr>
          <p:cNvPr id="6" name="Picture 5">
            <a:extLst>
              <a:ext uri="{FF2B5EF4-FFF2-40B4-BE49-F238E27FC236}">
                <a16:creationId xmlns:a16="http://schemas.microsoft.com/office/drawing/2014/main" id="{35D735CB-F653-4B4D-BC41-F60AF037E474}"/>
              </a:ext>
            </a:extLst>
          </p:cNvPr>
          <p:cNvPicPr>
            <a:picLocks noChangeAspect="1"/>
          </p:cNvPicPr>
          <p:nvPr/>
        </p:nvPicPr>
        <p:blipFill>
          <a:blip r:embed="rId6"/>
          <a:stretch>
            <a:fillRect/>
          </a:stretch>
        </p:blipFill>
        <p:spPr>
          <a:xfrm>
            <a:off x="3471444" y="3133318"/>
            <a:ext cx="5249111" cy="591363"/>
          </a:xfrm>
          <a:prstGeom prst="rect">
            <a:avLst/>
          </a:prstGeom>
        </p:spPr>
      </p:pic>
    </p:spTree>
    <p:extLst>
      <p:ext uri="{BB962C8B-B14F-4D97-AF65-F5344CB8AC3E}">
        <p14:creationId xmlns:p14="http://schemas.microsoft.com/office/powerpoint/2010/main" val="204023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1F6B-5079-4190-B17C-27BFF1C2024F}"/>
              </a:ext>
            </a:extLst>
          </p:cNvPr>
          <p:cNvSpPr>
            <a:spLocks noGrp="1"/>
          </p:cNvSpPr>
          <p:nvPr>
            <p:ph type="title"/>
          </p:nvPr>
        </p:nvSpPr>
        <p:spPr/>
        <p:txBody>
          <a:bodyPr/>
          <a:lstStyle/>
          <a:p>
            <a:r>
              <a:rPr lang="en-US" dirty="0"/>
              <a:t>Military Payment Certificates (MPC) was used by the U.S. to pay troops stationed in foreign countries where the U.S. was engaged in post-war reconstruction efforts. MPCs were convertible to U.S. dollars upon end of the deployment, and convertible to local currencies when going on leave (but not vice versa). They were designed since the U.S. could not pay troops in local currency that it did not control. However, it did not want to pay soldiers in U.S. dollars, as it realized that dollar payments encouraged behavior that was counterproductive to long term </a:t>
            </a:r>
          </a:p>
        </p:txBody>
      </p:sp>
      <p:sp>
        <p:nvSpPr>
          <p:cNvPr id="3" name="Rectangle 2">
            <a:extLst>
              <a:ext uri="{FF2B5EF4-FFF2-40B4-BE49-F238E27FC236}">
                <a16:creationId xmlns:a16="http://schemas.microsoft.com/office/drawing/2014/main" id="{72D6EB0B-DC10-43F3-8F1C-6AC1C7580A8B}"/>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12</a:t>
            </a:r>
            <a:endParaRPr lang="en-US" b="1" dirty="0"/>
          </a:p>
        </p:txBody>
      </p:sp>
    </p:spTree>
    <p:extLst>
      <p:ext uri="{BB962C8B-B14F-4D97-AF65-F5344CB8AC3E}">
        <p14:creationId xmlns:p14="http://schemas.microsoft.com/office/powerpoint/2010/main" val="26297702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30931016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ABC</a:t>
            </a:r>
          </a:p>
        </p:txBody>
      </p:sp>
      <p:sp>
        <p:nvSpPr>
          <p:cNvPr id="3" name="Rectangle 2">
            <a:extLst>
              <a:ext uri="{FF2B5EF4-FFF2-40B4-BE49-F238E27FC236}">
                <a16:creationId xmlns:a16="http://schemas.microsoft.com/office/drawing/2014/main" id="{4991A349-D750-403A-9356-81B3824B9F0F}"/>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12</a:t>
            </a:r>
            <a:endParaRPr lang="en-US" b="1" dirty="0"/>
          </a:p>
        </p:txBody>
      </p:sp>
    </p:spTree>
    <p:extLst>
      <p:ext uri="{BB962C8B-B14F-4D97-AF65-F5344CB8AC3E}">
        <p14:creationId xmlns:p14="http://schemas.microsoft.com/office/powerpoint/2010/main" val="13791504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39D4-0650-4E8E-ABF4-A09955C387A4}"/>
              </a:ext>
            </a:extLst>
          </p:cNvPr>
          <p:cNvSpPr>
            <a:spLocks noGrp="1"/>
          </p:cNvSpPr>
          <p:nvPr>
            <p:ph type="title"/>
          </p:nvPr>
        </p:nvSpPr>
        <p:spPr/>
        <p:txBody>
          <a:bodyPr/>
          <a:lstStyle/>
          <a:p>
            <a:r>
              <a:rPr lang="en-US" i="1" dirty="0"/>
              <a:t>The Persistence of Memory </a:t>
            </a:r>
            <a:r>
              <a:rPr lang="en-US" dirty="0"/>
              <a:t>(1931)</a:t>
            </a:r>
            <a:r>
              <a:rPr lang="en-US" i="1" dirty="0"/>
              <a:t> </a:t>
            </a:r>
            <a:r>
              <a:rPr lang="en-US" dirty="0"/>
              <a:t>(left) &amp; </a:t>
            </a:r>
            <a:r>
              <a:rPr lang="en-US" i="1" dirty="0"/>
              <a:t>The Disintegration of the Persistence of Memory </a:t>
            </a:r>
            <a:r>
              <a:rPr lang="en-US" dirty="0"/>
              <a:t>(1954) (right) – Salvador Dali</a:t>
            </a:r>
            <a:br>
              <a:rPr lang="en-US" dirty="0"/>
            </a:br>
            <a:r>
              <a:rPr lang="en-US" dirty="0"/>
              <a:t>Setting: </a:t>
            </a:r>
            <a:r>
              <a:rPr lang="en-US" dirty="0" err="1"/>
              <a:t>Cadaques</a:t>
            </a:r>
            <a:r>
              <a:rPr lang="en-US" dirty="0"/>
              <a:t>, Spain</a:t>
            </a:r>
          </a:p>
        </p:txBody>
      </p:sp>
      <p:sp>
        <p:nvSpPr>
          <p:cNvPr id="3" name="Rectangle 2">
            <a:extLst>
              <a:ext uri="{FF2B5EF4-FFF2-40B4-BE49-F238E27FC236}">
                <a16:creationId xmlns:a16="http://schemas.microsoft.com/office/drawing/2014/main" id="{006BC21B-7B3D-41B6-9087-EE2CA0D07E9B}"/>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14</a:t>
            </a:r>
            <a:endParaRPr lang="en-US" b="1" dirty="0"/>
          </a:p>
        </p:txBody>
      </p:sp>
      <p:pic>
        <p:nvPicPr>
          <p:cNvPr id="4098" name="Picture 2" descr="Salvador Dali's Persistence of Memory and The Disintegration of the Persistence of Memory">
            <a:extLst>
              <a:ext uri="{FF2B5EF4-FFF2-40B4-BE49-F238E27FC236}">
                <a16:creationId xmlns:a16="http://schemas.microsoft.com/office/drawing/2014/main" id="{9C93BF80-6442-4BB6-85E8-B9A005C90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170" y="2140478"/>
            <a:ext cx="11593660" cy="426032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EAA7718C-A5DD-45BB-B265-8FC17C7A3B7C}"/>
              </a:ext>
            </a:extLst>
          </p:cNvPr>
          <p:cNvCxnSpPr>
            <a:cxnSpLocks/>
          </p:cNvCxnSpPr>
          <p:nvPr/>
        </p:nvCxnSpPr>
        <p:spPr>
          <a:xfrm flipV="1">
            <a:off x="6096000" y="4113163"/>
            <a:ext cx="5796830" cy="11593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3375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FA27B-F774-4764-8EB4-7DDDDFA50AD7}"/>
              </a:ext>
            </a:extLst>
          </p:cNvPr>
          <p:cNvSpPr>
            <a:spLocks noGrp="1"/>
          </p:cNvSpPr>
          <p:nvPr>
            <p:ph type="title"/>
          </p:nvPr>
        </p:nvSpPr>
        <p:spPr/>
        <p:txBody>
          <a:bodyPr/>
          <a:lstStyle/>
          <a:p>
            <a:r>
              <a:rPr lang="en-US" i="1" dirty="0"/>
              <a:t>The Persistence of Memory</a:t>
            </a:r>
            <a:r>
              <a:rPr lang="en-US" dirty="0"/>
              <a:t> was painted at the height of Dali’s Surrealist phase, which were most interested in the subconscious, and to express that which cannot always be perceived. By the time of </a:t>
            </a:r>
            <a:r>
              <a:rPr lang="en-US" i="1" dirty="0"/>
              <a:t>Disintegration</a:t>
            </a:r>
            <a:r>
              <a:rPr lang="en-US" dirty="0"/>
              <a:t>, Dali’s Surrealist leanings had faded, and he updated the painting to reflect his new interests.</a:t>
            </a:r>
            <a:br>
              <a:rPr lang="en-US" dirty="0"/>
            </a:br>
            <a:br>
              <a:rPr lang="en-US" dirty="0"/>
            </a:br>
            <a:r>
              <a:rPr lang="en-US" dirty="0"/>
              <a:t>The first was Dali’s newfound interest in science, which is reflected in the foreground of the picture. In painting these distinct units, Dali again attempts to represent something that cannot be perceived and is foundational, but </a:t>
            </a:r>
            <a:br>
              <a:rPr lang="en-US" dirty="0"/>
            </a:br>
            <a:br>
              <a:rPr lang="en-US" dirty="0"/>
            </a:br>
            <a:r>
              <a:rPr lang="en-US" dirty="0"/>
              <a:t>The second was Dali’s perspectives on politics, which is reflected in the background of the picture.</a:t>
            </a:r>
            <a:endParaRPr lang="en-US" i="1" dirty="0"/>
          </a:p>
        </p:txBody>
      </p:sp>
      <p:sp>
        <p:nvSpPr>
          <p:cNvPr id="3" name="Rectangle 2">
            <a:extLst>
              <a:ext uri="{FF2B5EF4-FFF2-40B4-BE49-F238E27FC236}">
                <a16:creationId xmlns:a16="http://schemas.microsoft.com/office/drawing/2014/main" id="{416B577D-F759-478A-9527-3477885728FD}"/>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14</a:t>
            </a:r>
            <a:endParaRPr lang="en-US" b="1" dirty="0"/>
          </a:p>
        </p:txBody>
      </p:sp>
    </p:spTree>
    <p:extLst>
      <p:ext uri="{BB962C8B-B14F-4D97-AF65-F5344CB8AC3E}">
        <p14:creationId xmlns:p14="http://schemas.microsoft.com/office/powerpoint/2010/main" val="1710446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E5AC-8033-4ECD-9D43-7A007EF6559A}"/>
              </a:ext>
            </a:extLst>
          </p:cNvPr>
          <p:cNvSpPr>
            <a:spLocks noGrp="1"/>
          </p:cNvSpPr>
          <p:nvPr>
            <p:ph type="title"/>
          </p:nvPr>
        </p:nvSpPr>
        <p:spPr/>
        <p:txBody>
          <a:bodyPr/>
          <a:lstStyle/>
          <a:p>
            <a:r>
              <a:rPr lang="en-US" i="1" dirty="0" err="1"/>
              <a:t>Pisupo</a:t>
            </a:r>
            <a:r>
              <a:rPr lang="en-US" i="1" dirty="0"/>
              <a:t> Lua </a:t>
            </a:r>
            <a:r>
              <a:rPr lang="en-US" i="1" dirty="0" err="1"/>
              <a:t>Afe</a:t>
            </a:r>
            <a:r>
              <a:rPr lang="en-US" i="1" dirty="0"/>
              <a:t> </a:t>
            </a:r>
            <a:r>
              <a:rPr lang="en-US" dirty="0"/>
              <a:t>(Corned Beef 2000) by Michael </a:t>
            </a:r>
            <a:r>
              <a:rPr lang="en-US" dirty="0" err="1"/>
              <a:t>Tuffery</a:t>
            </a:r>
            <a:endParaRPr lang="en-US" i="1" dirty="0"/>
          </a:p>
        </p:txBody>
      </p:sp>
      <p:sp>
        <p:nvSpPr>
          <p:cNvPr id="3" name="Rectangle 2">
            <a:extLst>
              <a:ext uri="{FF2B5EF4-FFF2-40B4-BE49-F238E27FC236}">
                <a16:creationId xmlns:a16="http://schemas.microsoft.com/office/drawing/2014/main" id="{2DD9A253-903C-4B3E-BC86-FF0892E6A294}"/>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17</a:t>
            </a:r>
            <a:endParaRPr lang="en-US" b="1" dirty="0"/>
          </a:p>
        </p:txBody>
      </p:sp>
      <p:pic>
        <p:nvPicPr>
          <p:cNvPr id="9220" name="Picture 4" descr="Michel Tuffery, Pisupo Lua Afe (Corned Beef 2000), 1994, flattened cans of corned beef (Museum of New Zealand Te Papa Tongarewa Collection) ©Michael Tuffery">
            <a:extLst>
              <a:ext uri="{FF2B5EF4-FFF2-40B4-BE49-F238E27FC236}">
                <a16:creationId xmlns:a16="http://schemas.microsoft.com/office/drawing/2014/main" id="{14D77F97-E91C-4E14-8B3F-E2BE722E4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217" y="1844675"/>
            <a:ext cx="5179308"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3317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A07C-5166-424F-95D6-3A26D35C88EF}"/>
              </a:ext>
            </a:extLst>
          </p:cNvPr>
          <p:cNvSpPr>
            <a:spLocks noGrp="1"/>
          </p:cNvSpPr>
          <p:nvPr>
            <p:ph type="title"/>
          </p:nvPr>
        </p:nvSpPr>
        <p:spPr/>
        <p:txBody>
          <a:bodyPr/>
          <a:lstStyle/>
          <a:p>
            <a:r>
              <a:rPr lang="en-US" dirty="0"/>
              <a:t>Samoan artist Michael </a:t>
            </a:r>
            <a:r>
              <a:rPr lang="en-US" dirty="0" err="1"/>
              <a:t>Tuffery</a:t>
            </a:r>
            <a:r>
              <a:rPr lang="en-US" dirty="0"/>
              <a:t> highlights two important issues that plague his nation with these artworks. First is the public health impact of canned food, captured in </a:t>
            </a:r>
            <a:r>
              <a:rPr lang="en-US" i="1" dirty="0" err="1"/>
              <a:t>Pisupo</a:t>
            </a:r>
            <a:r>
              <a:rPr lang="en-US" i="1" dirty="0"/>
              <a:t> Lua </a:t>
            </a:r>
            <a:r>
              <a:rPr lang="en-US" i="1" dirty="0" err="1"/>
              <a:t>Afe</a:t>
            </a:r>
            <a:r>
              <a:rPr lang="en-US" i="1" dirty="0"/>
              <a:t>, </a:t>
            </a:r>
            <a:r>
              <a:rPr lang="en-US" dirty="0"/>
              <a:t>which is made entirely from cans of corned beef, which is high in sodium &amp; saturated fat. The work references Samoan linguistic history – the first canned food introduced to Samoa in the 1960s was tins of X. Since Samoans had not been exposed to canned food previously, the word for it in the local dialect was a corruption of X, with slight adjustment in accordance with Samoan linguistic conventions. </a:t>
            </a:r>
            <a:r>
              <a:rPr lang="en-US" u="sng" dirty="0"/>
              <a:t>ID X. (5)</a:t>
            </a:r>
            <a:br>
              <a:rPr lang="en-US" u="sng" dirty="0"/>
            </a:br>
            <a:br>
              <a:rPr lang="en-US" u="sng" dirty="0"/>
            </a:br>
            <a:endParaRPr lang="en-US" dirty="0"/>
          </a:p>
        </p:txBody>
      </p:sp>
      <p:sp>
        <p:nvSpPr>
          <p:cNvPr id="3" name="Rectangle 2">
            <a:extLst>
              <a:ext uri="{FF2B5EF4-FFF2-40B4-BE49-F238E27FC236}">
                <a16:creationId xmlns:a16="http://schemas.microsoft.com/office/drawing/2014/main" id="{C69D8069-2B48-4894-AA2C-9806D31BDF86}"/>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17</a:t>
            </a:r>
            <a:endParaRPr lang="en-US" b="1" dirty="0"/>
          </a:p>
        </p:txBody>
      </p:sp>
    </p:spTree>
    <p:extLst>
      <p:ext uri="{BB962C8B-B14F-4D97-AF65-F5344CB8AC3E}">
        <p14:creationId xmlns:p14="http://schemas.microsoft.com/office/powerpoint/2010/main" val="3991976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p:txBody>
          <a:bodyPr>
            <a:noAutofit/>
          </a:bodyPr>
          <a:lstStyle/>
          <a:p>
            <a:r>
              <a:rPr lang="en-US" sz="2400" dirty="0"/>
              <a:t>The historical incident is The Mutiny on the HMS Bounty – the fruit that Dampier discovered was the breadfruit. Dampier’s writings served as the impetus for a British mission to bring a thousand potted breadfruit trees from the South Pacific around the Horn of Africa to the West Indies. With the ship retrofitted to shelter the saplings, the miserably crammed and mistreated crew mutinied.</a:t>
            </a:r>
            <a:br>
              <a:rPr lang="en-US" sz="2400" dirty="0"/>
            </a:br>
            <a:br>
              <a:rPr lang="en-US" sz="2400" dirty="0"/>
            </a:br>
            <a:r>
              <a:rPr lang="en-US" sz="2400" dirty="0"/>
              <a:t>X = Scotland. Scotland, via the Company of Scotland, was the major financier for the effort. It failed in part because the EEIC &amp; England instituted a blockade against merchants who traded with the Company of Scotland, and Spanish captured and imprisoned crew on the Company’s ships, sensing a threat to their control of Panama. The heavy losses lead Scotland to sign up to the Act of Union (1707) and become a part of the United Kingdom.</a:t>
            </a:r>
            <a:br>
              <a:rPr lang="en-US" sz="2400" dirty="0"/>
            </a:br>
            <a:br>
              <a:rPr lang="en-US" sz="2400" dirty="0"/>
            </a:br>
            <a:endParaRPr lang="en-US" sz="2400" dirty="0"/>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a:t>
            </a:r>
            <a:endParaRPr lang="en-US" b="1" dirty="0"/>
          </a:p>
        </p:txBody>
      </p:sp>
    </p:spTree>
    <p:extLst>
      <p:ext uri="{BB962C8B-B14F-4D97-AF65-F5344CB8AC3E}">
        <p14:creationId xmlns:p14="http://schemas.microsoft.com/office/powerpoint/2010/main" val="2888689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32058640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6CF34-B347-41A1-A443-641BB0E987A9}"/>
              </a:ext>
            </a:extLst>
          </p:cNvPr>
          <p:cNvSpPr>
            <a:spLocks noGrp="1"/>
          </p:cNvSpPr>
          <p:nvPr>
            <p:ph type="title"/>
          </p:nvPr>
        </p:nvSpPr>
        <p:spPr/>
        <p:txBody>
          <a:bodyPr/>
          <a:lstStyle/>
          <a:p>
            <a:r>
              <a:rPr lang="en-US" dirty="0"/>
              <a:t>Pea soup</a:t>
            </a:r>
            <a:br>
              <a:rPr lang="en-US" dirty="0"/>
            </a:br>
            <a:br>
              <a:rPr lang="en-US" dirty="0"/>
            </a:br>
            <a:r>
              <a:rPr lang="en-US" dirty="0"/>
              <a:t>Overfishing</a:t>
            </a:r>
            <a:br>
              <a:rPr lang="en-US" dirty="0"/>
            </a:br>
            <a:br>
              <a:rPr lang="en-US" dirty="0"/>
            </a:br>
            <a:endParaRPr lang="en-US" dirty="0"/>
          </a:p>
        </p:txBody>
      </p:sp>
      <p:sp>
        <p:nvSpPr>
          <p:cNvPr id="3" name="Rectangle 2">
            <a:extLst>
              <a:ext uri="{FF2B5EF4-FFF2-40B4-BE49-F238E27FC236}">
                <a16:creationId xmlns:a16="http://schemas.microsoft.com/office/drawing/2014/main" id="{93F86DE8-B82F-4522-A6B7-79E6EFA4A036}"/>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17</a:t>
            </a:r>
            <a:endParaRPr lang="en-US" b="1" dirty="0"/>
          </a:p>
        </p:txBody>
      </p:sp>
    </p:spTree>
    <p:extLst>
      <p:ext uri="{BB962C8B-B14F-4D97-AF65-F5344CB8AC3E}">
        <p14:creationId xmlns:p14="http://schemas.microsoft.com/office/powerpoint/2010/main" val="10230057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8805-0AA3-428D-B7FA-790634FF3F50}"/>
              </a:ext>
            </a:extLst>
          </p:cNvPr>
          <p:cNvSpPr>
            <a:spLocks noGrp="1"/>
          </p:cNvSpPr>
          <p:nvPr>
            <p:ph type="title"/>
          </p:nvPr>
        </p:nvSpPr>
        <p:spPr/>
        <p:txBody>
          <a:bodyPr/>
          <a:lstStyle/>
          <a:p>
            <a:r>
              <a:rPr lang="en-US" dirty="0"/>
              <a:t>X – the biggest of its kind at the time – was having challenges financing itself in </a:t>
            </a:r>
            <a:br>
              <a:rPr lang="en-US" dirty="0"/>
            </a:br>
            <a:r>
              <a:rPr lang="en-US" dirty="0"/>
              <a:t>1930. Users paid steep pries ($4/mile at the time), but limited space meant this was not a sufficient revenue stream. Accordingly, X decided to recoup costs by entering a new business – the delivery of postage. Special stamps would be issued for delivery, and post with those stamps would only be delivered by X. Post offices in turn would provide 93% of the revenue to X for stamps used. </a:t>
            </a:r>
            <a:r>
              <a:rPr lang="en-US" u="sng" dirty="0">
                <a:solidFill>
                  <a:srgbClr val="FF9933"/>
                </a:solidFill>
              </a:rPr>
              <a:t>ID X (5).</a:t>
            </a:r>
            <a:br>
              <a:rPr lang="en-US" u="sng" dirty="0"/>
            </a:br>
            <a:br>
              <a:rPr lang="en-US" u="sng" dirty="0"/>
            </a:br>
            <a:r>
              <a:rPr lang="en-US" dirty="0"/>
              <a:t>USPS eventually participated out of goodwill, designing a set of 3 stamps worth 60 cents, $1.30 and $2.60 respectively. Secretly, they expected U.S. collectors would snap up most of the stamps, keeping them out of circulation, and ensuring that the Post Office held onto most of the money. This plan, spectacularly backfired, with only 27% of stamps bought, and most used to actually post mail. This should have, in hindsight, been obvious given X’s financial struggles. </a:t>
            </a:r>
            <a:r>
              <a:rPr lang="en-US" u="sng" dirty="0">
                <a:solidFill>
                  <a:srgbClr val="FF9933"/>
                </a:solidFill>
              </a:rPr>
              <a:t>Why did the idea fail? (5)</a:t>
            </a:r>
            <a:endParaRPr lang="en-US" dirty="0">
              <a:solidFill>
                <a:srgbClr val="FF9933"/>
              </a:solidFill>
            </a:endParaRPr>
          </a:p>
        </p:txBody>
      </p:sp>
      <p:sp>
        <p:nvSpPr>
          <p:cNvPr id="4" name="Rectangle 3">
            <a:extLst>
              <a:ext uri="{FF2B5EF4-FFF2-40B4-BE49-F238E27FC236}">
                <a16:creationId xmlns:a16="http://schemas.microsoft.com/office/drawing/2014/main" id="{A83C40B4-7421-4AA0-9ADA-8C6D80E79631}"/>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9</a:t>
            </a:r>
            <a:endParaRPr lang="en-US" b="1" dirty="0"/>
          </a:p>
        </p:txBody>
      </p:sp>
      <p:pic>
        <p:nvPicPr>
          <p:cNvPr id="5" name="Countdown - 1941">
            <a:hlinkClick r:id="" action="ppaction://media"/>
            <a:extLst>
              <a:ext uri="{FF2B5EF4-FFF2-40B4-BE49-F238E27FC236}">
                <a16:creationId xmlns:a16="http://schemas.microsoft.com/office/drawing/2014/main" id="{C463E2C5-D615-401C-AB8C-714066D5481A}"/>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147919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39550533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p:txBody>
          <a:bodyPr>
            <a:normAutofit fontScale="90000"/>
          </a:bodyPr>
          <a:lstStyle/>
          <a:p>
            <a:r>
              <a:rPr lang="en-US" dirty="0"/>
              <a:t>X = Graf Zeppelin, the largest Zeppelin at the time</a:t>
            </a:r>
            <a:br>
              <a:rPr lang="en-US" dirty="0"/>
            </a:br>
            <a:br>
              <a:rPr lang="en-US" dirty="0"/>
            </a:br>
            <a:r>
              <a:rPr lang="en-US" dirty="0"/>
              <a:t>The reason for its failure was the Great Depression, which made it difficult for any of them to pay $4.55—50 times the cost of a loaf of bread—for a set of three collectible stamps. Graf Zeppelin faced similar problems with attempts to charge admission to view it on the ground didn’t go over well with the public, who were generally hurting from the Great Depression, and who wanted their close-ups for free.</a:t>
            </a:r>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9</a:t>
            </a:r>
            <a:endParaRPr lang="en-US" b="1" dirty="0"/>
          </a:p>
        </p:txBody>
      </p:sp>
      <p:pic>
        <p:nvPicPr>
          <p:cNvPr id="2050" name="Picture 2" descr="The rarest and most expensive of the 1930 Graf Zeppelin stamps.">
            <a:extLst>
              <a:ext uri="{FF2B5EF4-FFF2-40B4-BE49-F238E27FC236}">
                <a16:creationId xmlns:a16="http://schemas.microsoft.com/office/drawing/2014/main" id="{3F885503-D77B-420D-873F-FA01C854E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541" y="3672793"/>
            <a:ext cx="6504804" cy="306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5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1169-1045-4C66-A70E-99F29DB8C5AC}"/>
              </a:ext>
            </a:extLst>
          </p:cNvPr>
          <p:cNvSpPr>
            <a:spLocks noGrp="1"/>
          </p:cNvSpPr>
          <p:nvPr>
            <p:ph type="title"/>
          </p:nvPr>
        </p:nvSpPr>
        <p:spPr>
          <a:xfrm>
            <a:off x="550814" y="365125"/>
            <a:ext cx="9703526" cy="1325563"/>
          </a:xfrm>
        </p:spPr>
        <p:txBody>
          <a:bodyPr/>
          <a:lstStyle/>
          <a:p>
            <a:r>
              <a:rPr lang="en-US" dirty="0"/>
              <a:t>These flags represent two administrative divisions (provinces) in different countries, each of which disputes the territorial scope of the other.  In Flag A, the orange symbolizes fire (referring to the name of the province), the blue reflects the sky and color of the national flag, and the diagonal is a bird that is associated with the region. In Flag B, blue symbolizes the night sky, the golden peaks symbolize the mountainous steppe, and the white indicates winter snow. Province B is named for an explorer, after whom arguably the most important water passage is named. </a:t>
            </a:r>
            <a:r>
              <a:rPr lang="en-US" u="sng" dirty="0">
                <a:solidFill>
                  <a:srgbClr val="FF9933"/>
                </a:solidFill>
              </a:rPr>
              <a:t>ID the two administrative divisions. (5)</a:t>
            </a:r>
            <a:br>
              <a:rPr lang="en-US" u="sng" dirty="0"/>
            </a:br>
            <a:br>
              <a:rPr lang="en-US" sz="1000" u="sng" dirty="0"/>
            </a:br>
            <a:r>
              <a:rPr lang="en-US" dirty="0"/>
              <a:t>In the 1970s, both countries adopted unusual tactics in their respective provinces. First, a seven months pregnant woman was flown to the disputed part of Province A and remained there until she gave birth. Not to be outdone, the other country flew married couples who wanted to have children to the disputed part of Province B for a year, registering twelve births at the end of the period. </a:t>
            </a:r>
            <a:r>
              <a:rPr lang="en-US" u="sng" dirty="0">
                <a:solidFill>
                  <a:srgbClr val="FF9933"/>
                </a:solidFill>
              </a:rPr>
              <a:t>Why did the countries undertake these unusual tactics? (5)</a:t>
            </a:r>
            <a:br>
              <a:rPr lang="en-US" u="sng" dirty="0"/>
            </a:br>
            <a:br>
              <a:rPr lang="en-US" dirty="0"/>
            </a:br>
            <a:endParaRPr lang="en-US" dirty="0"/>
          </a:p>
        </p:txBody>
      </p:sp>
      <p:sp>
        <p:nvSpPr>
          <p:cNvPr id="4" name="Rectangle 3">
            <a:extLst>
              <a:ext uri="{FF2B5EF4-FFF2-40B4-BE49-F238E27FC236}">
                <a16:creationId xmlns:a16="http://schemas.microsoft.com/office/drawing/2014/main" id="{EBE02067-34B9-4CD7-9DF0-F0AD971C299E}"/>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3</a:t>
            </a:r>
            <a:endParaRPr lang="en-US" b="1" dirty="0"/>
          </a:p>
        </p:txBody>
      </p:sp>
      <p:pic>
        <p:nvPicPr>
          <p:cNvPr id="7" name="Picture 2" descr="Flag of Tierra del Fuego, Argentina | Flages Wiki | Fandom">
            <a:extLst>
              <a:ext uri="{FF2B5EF4-FFF2-40B4-BE49-F238E27FC236}">
                <a16:creationId xmlns:a16="http://schemas.microsoft.com/office/drawing/2014/main" id="{CED34195-8CB5-46A0-9B65-4C1342AC2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7325" y="1865681"/>
            <a:ext cx="1975485" cy="12533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he sister flag of Tierra del Fuego, Antartica Chilena Region flag. :  vexillology">
            <a:extLst>
              <a:ext uri="{FF2B5EF4-FFF2-40B4-BE49-F238E27FC236}">
                <a16:creationId xmlns:a16="http://schemas.microsoft.com/office/drawing/2014/main" id="{5C432D4E-EECC-4C5C-A6DF-AEED72A6D7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7326" y="4237694"/>
            <a:ext cx="1975485" cy="1253318"/>
          </a:xfrm>
          <a:prstGeom prst="rect">
            <a:avLst/>
          </a:prstGeom>
          <a:noFill/>
          <a:extLst>
            <a:ext uri="{909E8E84-426E-40DD-AFC4-6F175D3DCCD1}">
              <a14:hiddenFill xmlns:a14="http://schemas.microsoft.com/office/drawing/2010/main">
                <a:solidFill>
                  <a:srgbClr val="FFFFFF"/>
                </a:solidFill>
              </a14:hiddenFill>
            </a:ext>
          </a:extLst>
        </p:spPr>
      </p:pic>
      <p:pic>
        <p:nvPicPr>
          <p:cNvPr id="9" name="Countdown - 1941">
            <a:hlinkClick r:id="" action="ppaction://media"/>
            <a:extLst>
              <a:ext uri="{FF2B5EF4-FFF2-40B4-BE49-F238E27FC236}">
                <a16:creationId xmlns:a16="http://schemas.microsoft.com/office/drawing/2014/main" id="{0952CB38-F5E4-45A7-A1A0-5557F7FE2483}"/>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6"/>
          <a:srcRect l="27306" t="21786" r="23786" b="26836"/>
          <a:stretch/>
        </p:blipFill>
        <p:spPr>
          <a:xfrm>
            <a:off x="11039475" y="24606"/>
            <a:ext cx="1152525" cy="681037"/>
          </a:xfrm>
          <a:prstGeom prst="rect">
            <a:avLst/>
          </a:prstGeom>
        </p:spPr>
      </p:pic>
      <p:sp>
        <p:nvSpPr>
          <p:cNvPr id="3" name="TextBox 2">
            <a:extLst>
              <a:ext uri="{FF2B5EF4-FFF2-40B4-BE49-F238E27FC236}">
                <a16:creationId xmlns:a16="http://schemas.microsoft.com/office/drawing/2014/main" id="{B7AABC33-6F40-457C-B818-BFA28FF30CBF}"/>
              </a:ext>
            </a:extLst>
          </p:cNvPr>
          <p:cNvSpPr txBox="1"/>
          <p:nvPr/>
        </p:nvSpPr>
        <p:spPr>
          <a:xfrm>
            <a:off x="10254340" y="3794764"/>
            <a:ext cx="1763489" cy="430887"/>
          </a:xfrm>
          <a:prstGeom prst="rect">
            <a:avLst/>
          </a:prstGeom>
          <a:noFill/>
        </p:spPr>
        <p:txBody>
          <a:bodyPr wrap="square" rtlCol="0">
            <a:spAutoFit/>
          </a:bodyPr>
          <a:lstStyle/>
          <a:p>
            <a:pPr algn="ctr"/>
            <a:r>
              <a:rPr lang="en-US" sz="2200" u="sng" dirty="0">
                <a:latin typeface="Constantia" panose="02030602050306030303" pitchFamily="18" charset="0"/>
              </a:rPr>
              <a:t>Flag B</a:t>
            </a:r>
          </a:p>
        </p:txBody>
      </p:sp>
      <p:sp>
        <p:nvSpPr>
          <p:cNvPr id="11" name="TextBox 10">
            <a:extLst>
              <a:ext uri="{FF2B5EF4-FFF2-40B4-BE49-F238E27FC236}">
                <a16:creationId xmlns:a16="http://schemas.microsoft.com/office/drawing/2014/main" id="{8101D58B-304C-4158-889F-47CB896A76CF}"/>
              </a:ext>
            </a:extLst>
          </p:cNvPr>
          <p:cNvSpPr txBox="1"/>
          <p:nvPr/>
        </p:nvSpPr>
        <p:spPr>
          <a:xfrm>
            <a:off x="10283322" y="1434794"/>
            <a:ext cx="1763489" cy="430887"/>
          </a:xfrm>
          <a:prstGeom prst="rect">
            <a:avLst/>
          </a:prstGeom>
          <a:noFill/>
        </p:spPr>
        <p:txBody>
          <a:bodyPr wrap="square" rtlCol="0">
            <a:spAutoFit/>
          </a:bodyPr>
          <a:lstStyle/>
          <a:p>
            <a:pPr algn="ctr"/>
            <a:r>
              <a:rPr lang="en-US" sz="2200" u="sng" dirty="0">
                <a:latin typeface="Constantia" panose="02030602050306030303" pitchFamily="18" charset="0"/>
              </a:rPr>
              <a:t>Flag A</a:t>
            </a:r>
          </a:p>
        </p:txBody>
      </p:sp>
    </p:spTree>
    <p:extLst>
      <p:ext uri="{BB962C8B-B14F-4D97-AF65-F5344CB8AC3E}">
        <p14:creationId xmlns:p14="http://schemas.microsoft.com/office/powerpoint/2010/main" val="25541021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CD904-3467-42AB-A0EA-A7BF62C6750D}"/>
              </a:ext>
            </a:extLst>
          </p:cNvPr>
          <p:cNvSpPr>
            <a:spLocks noGrp="1"/>
          </p:cNvSpPr>
          <p:nvPr>
            <p:ph type="title"/>
          </p:nvPr>
        </p:nvSpPr>
        <p:spPr/>
        <p:txBody>
          <a:bodyPr/>
          <a:lstStyle/>
          <a:p>
            <a:r>
              <a:rPr lang="en-US" dirty="0"/>
              <a:t>					      Flag A</a:t>
            </a: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Flag B</a:t>
            </a:r>
          </a:p>
        </p:txBody>
      </p:sp>
      <p:sp>
        <p:nvSpPr>
          <p:cNvPr id="4" name="Rectangle 3">
            <a:extLst>
              <a:ext uri="{FF2B5EF4-FFF2-40B4-BE49-F238E27FC236}">
                <a16:creationId xmlns:a16="http://schemas.microsoft.com/office/drawing/2014/main" id="{E1C21653-0218-47DA-9ACA-07598A11E1C7}"/>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a:t>3</a:t>
            </a:r>
            <a:endParaRPr lang="en-US" b="1" dirty="0"/>
          </a:p>
        </p:txBody>
      </p:sp>
      <p:pic>
        <p:nvPicPr>
          <p:cNvPr id="1026" name="Picture 2" descr="Flag of Tierra del Fuego, Argentina | Flages Wiki | Fandom">
            <a:extLst>
              <a:ext uri="{FF2B5EF4-FFF2-40B4-BE49-F238E27FC236}">
                <a16:creationId xmlns:a16="http://schemas.microsoft.com/office/drawing/2014/main" id="{133962AE-6A26-4F61-9984-7C78F8E71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44" y="365125"/>
            <a:ext cx="5025316" cy="34142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sister flag of Tierra del Fuego, Antartica Chilena Region flag. :  vexillology">
            <a:extLst>
              <a:ext uri="{FF2B5EF4-FFF2-40B4-BE49-F238E27FC236}">
                <a16:creationId xmlns:a16="http://schemas.microsoft.com/office/drawing/2014/main" id="{B6A0C62C-5D35-408A-8208-A5F117C84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946" y="3169897"/>
            <a:ext cx="5015212" cy="334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68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1554206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a:xfrm>
            <a:off x="838200" y="365125"/>
            <a:ext cx="6072051" cy="1325563"/>
          </a:xfrm>
        </p:spPr>
        <p:txBody>
          <a:bodyPr>
            <a:noAutofit/>
          </a:bodyPr>
          <a:lstStyle/>
          <a:p>
            <a:r>
              <a:rPr lang="en-US" sz="2400" dirty="0"/>
              <a:t>The administrative divisions are Tierra del Fuego of Argentina &amp; </a:t>
            </a:r>
            <a:r>
              <a:rPr lang="en-US" sz="2400" dirty="0" err="1"/>
              <a:t>Magallenas</a:t>
            </a:r>
            <a:r>
              <a:rPr lang="en-US" sz="2400" dirty="0"/>
              <a:t> (Chilean Antarctic Province) of Chile. </a:t>
            </a:r>
            <a:br>
              <a:rPr lang="en-US" sz="2400" dirty="0"/>
            </a:br>
            <a:br>
              <a:rPr lang="en-US" sz="2400" dirty="0"/>
            </a:br>
            <a:r>
              <a:rPr lang="en-US" sz="2400" dirty="0"/>
              <a:t>Since they both have disputed and overlapping claims to the Antarctic region, they attempted to assert their sovereignty in unique ways – Argentina by having the first birth on the territory, and Chile by having both conception and birth on the territory. The dispute continues to this day.</a:t>
            </a:r>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3</a:t>
            </a:r>
          </a:p>
        </p:txBody>
      </p:sp>
      <p:pic>
        <p:nvPicPr>
          <p:cNvPr id="44034" name="Picture 2" descr="Do Chile and Argentina have a border dispute in Antarctica? - Quora">
            <a:extLst>
              <a:ext uri="{FF2B5EF4-FFF2-40B4-BE49-F238E27FC236}">
                <a16:creationId xmlns:a16="http://schemas.microsoft.com/office/drawing/2014/main" id="{D43CF448-1CEA-4321-B3DC-3A5E6A06D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251" y="866485"/>
            <a:ext cx="5000959" cy="5125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022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47F2C-D50A-417C-B356-FE233628EA8F}"/>
              </a:ext>
            </a:extLst>
          </p:cNvPr>
          <p:cNvSpPr>
            <a:spLocks noGrp="1"/>
          </p:cNvSpPr>
          <p:nvPr>
            <p:ph type="title"/>
          </p:nvPr>
        </p:nvSpPr>
        <p:spPr/>
        <p:txBody>
          <a:bodyPr>
            <a:noAutofit/>
          </a:bodyPr>
          <a:lstStyle/>
          <a:p>
            <a:r>
              <a:rPr lang="en-US" sz="2400" dirty="0"/>
              <a:t>Mahatma Gandhi was not a sports fan. But in 1940, in the face of the Muslim League’s demands for a separate nation, and to call for inclusive nationalism, he said publicly: “I should have thought that such unsportsmanlike divisions would be considered taboo in sporting language and sporting manners." Despite support from prominent Congress sympathizers like the broadcaster AFS </a:t>
            </a:r>
            <a:r>
              <a:rPr lang="en-US" sz="2400" dirty="0" err="1"/>
              <a:t>Talyarkhan</a:t>
            </a:r>
            <a:r>
              <a:rPr lang="en-US" sz="2400" dirty="0"/>
              <a:t>, his pleas appeared to fall mostly on deaf ears. </a:t>
            </a:r>
            <a:r>
              <a:rPr lang="en-US" sz="2400" u="sng" dirty="0">
                <a:solidFill>
                  <a:srgbClr val="FF9933"/>
                </a:solidFill>
              </a:rPr>
              <a:t>What was he advocating for? (5)</a:t>
            </a:r>
            <a:br>
              <a:rPr lang="en-US" sz="2400" dirty="0"/>
            </a:br>
            <a:br>
              <a:rPr lang="en-US" sz="2400" dirty="0"/>
            </a:br>
            <a:r>
              <a:rPr lang="en-US" sz="2400" dirty="0"/>
              <a:t>Gandhi’s stance was also supported by unlikely allies: a consortium of princes led by the </a:t>
            </a:r>
            <a:r>
              <a:rPr lang="en-US" sz="2400" dirty="0" err="1"/>
              <a:t>Maharajkumar</a:t>
            </a:r>
            <a:r>
              <a:rPr lang="en-US" sz="2400" dirty="0"/>
              <a:t> of Vizianagaram, whose reasons were not altruistic. Having funded a competing </a:t>
            </a:r>
            <a:r>
              <a:rPr lang="en-US" sz="2400" dirty="0" err="1"/>
              <a:t>endeavour</a:t>
            </a:r>
            <a:r>
              <a:rPr lang="en-US" sz="2400" dirty="0"/>
              <a:t> a decade earlier that was receiving no attention from the public, they were desperate to boost its popularity. </a:t>
            </a:r>
            <a:br>
              <a:rPr lang="en-US" sz="2400" dirty="0"/>
            </a:br>
            <a:r>
              <a:rPr lang="en-US" sz="2400" u="sng" dirty="0">
                <a:solidFill>
                  <a:srgbClr val="FF9933"/>
                </a:solidFill>
              </a:rPr>
              <a:t>What was this competing interest? (5)</a:t>
            </a:r>
            <a:br>
              <a:rPr lang="en-US" sz="2400" dirty="0"/>
            </a:br>
            <a:r>
              <a:rPr lang="en-US" sz="2400" dirty="0"/>
              <a:t> </a:t>
            </a:r>
            <a:br>
              <a:rPr lang="en-US" sz="2400" dirty="0"/>
            </a:br>
            <a:br>
              <a:rPr lang="en-US" sz="2400" dirty="0"/>
            </a:br>
            <a:br>
              <a:rPr lang="en-US" sz="2400" dirty="0"/>
            </a:br>
            <a:endParaRPr lang="en-US" sz="2400" dirty="0"/>
          </a:p>
        </p:txBody>
      </p:sp>
      <p:sp>
        <p:nvSpPr>
          <p:cNvPr id="3" name="Rectangle 2">
            <a:extLst>
              <a:ext uri="{FF2B5EF4-FFF2-40B4-BE49-F238E27FC236}">
                <a16:creationId xmlns:a16="http://schemas.microsoft.com/office/drawing/2014/main" id="{AAB93617-FD19-4EE0-B36D-09F1E908BE4D}"/>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4</a:t>
            </a:r>
            <a:endParaRPr lang="en-US" b="1" dirty="0"/>
          </a:p>
        </p:txBody>
      </p:sp>
      <p:pic>
        <p:nvPicPr>
          <p:cNvPr id="4" name="Countdown - 1941">
            <a:hlinkClick r:id="" action="ppaction://media"/>
            <a:extLst>
              <a:ext uri="{FF2B5EF4-FFF2-40B4-BE49-F238E27FC236}">
                <a16:creationId xmlns:a16="http://schemas.microsoft.com/office/drawing/2014/main" id="{DB99472A-A5DA-47ED-BFF4-17D84353253D}"/>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13782544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4193024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DB62-541D-45EE-9508-78EEDD9C28E4}"/>
              </a:ext>
            </a:extLst>
          </p:cNvPr>
          <p:cNvSpPr>
            <a:spLocks noGrp="1"/>
          </p:cNvSpPr>
          <p:nvPr>
            <p:ph type="title"/>
          </p:nvPr>
        </p:nvSpPr>
        <p:spPr/>
        <p:txBody>
          <a:bodyPr/>
          <a:lstStyle/>
          <a:p>
            <a:r>
              <a:rPr lang="en-US" dirty="0"/>
              <a:t>Abolition of the Bombay Pentangular</a:t>
            </a:r>
            <a:br>
              <a:rPr lang="en-US" dirty="0"/>
            </a:br>
            <a:br>
              <a:rPr lang="en-US" dirty="0"/>
            </a:br>
            <a:r>
              <a:rPr lang="en-US" dirty="0"/>
              <a:t>The </a:t>
            </a:r>
            <a:r>
              <a:rPr lang="en-US" dirty="0" err="1"/>
              <a:t>Ranji</a:t>
            </a:r>
            <a:r>
              <a:rPr lang="en-US" dirty="0"/>
              <a:t> Trophy</a:t>
            </a:r>
          </a:p>
        </p:txBody>
      </p:sp>
      <p:sp>
        <p:nvSpPr>
          <p:cNvPr id="3" name="Rectangle 2">
            <a:extLst>
              <a:ext uri="{FF2B5EF4-FFF2-40B4-BE49-F238E27FC236}">
                <a16:creationId xmlns:a16="http://schemas.microsoft.com/office/drawing/2014/main" id="{A380D7E8-C22F-4D86-AE2B-7FD088FABAA0}"/>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4</a:t>
            </a:r>
            <a:endParaRPr lang="en-US" b="1" dirty="0"/>
          </a:p>
        </p:txBody>
      </p:sp>
    </p:spTree>
    <p:extLst>
      <p:ext uri="{BB962C8B-B14F-4D97-AF65-F5344CB8AC3E}">
        <p14:creationId xmlns:p14="http://schemas.microsoft.com/office/powerpoint/2010/main" val="237697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3C40B4-7421-4AA0-9ADA-8C6D80E79631}"/>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endParaRPr lang="en-US" b="1" dirty="0"/>
          </a:p>
        </p:txBody>
      </p:sp>
      <p:sp>
        <p:nvSpPr>
          <p:cNvPr id="2" name="Title 1">
            <a:extLst>
              <a:ext uri="{FF2B5EF4-FFF2-40B4-BE49-F238E27FC236}">
                <a16:creationId xmlns:a16="http://schemas.microsoft.com/office/drawing/2014/main" id="{C3EE6D0C-D5B4-4991-8404-E8DF410CCA7D}"/>
              </a:ext>
            </a:extLst>
          </p:cNvPr>
          <p:cNvSpPr>
            <a:spLocks noGrp="1"/>
          </p:cNvSpPr>
          <p:nvPr>
            <p:ph type="title"/>
          </p:nvPr>
        </p:nvSpPr>
        <p:spPr/>
        <p:txBody>
          <a:bodyPr>
            <a:noAutofit/>
          </a:bodyPr>
          <a:lstStyle/>
          <a:p>
            <a:r>
              <a:rPr lang="en-US" sz="2400" dirty="0"/>
              <a:t>In old British law, the owner of a plot of land had legal rights to all metals and minerals in the sub-soil, with the exception of two metals that remained Crown property. Officially, these metals were considered the most excellent things in the soil, so they could only be rightfully possessed by the most excellent person (i.e. King/Queen). However, it is likely that the restriction on the metals was put in place to assert the political power of the Crown and prevent acts of treason. </a:t>
            </a:r>
            <a:r>
              <a:rPr lang="en-US" sz="2400" u="sng" dirty="0">
                <a:solidFill>
                  <a:srgbClr val="FF9933"/>
                </a:solidFill>
              </a:rPr>
              <a:t>What metals &amp; what would be the treasonous acts? (5)</a:t>
            </a:r>
            <a:br>
              <a:rPr lang="en-US" sz="2400" u="sng" dirty="0"/>
            </a:br>
            <a:br>
              <a:rPr lang="en-US" sz="2400" u="sng" dirty="0"/>
            </a:br>
            <a:r>
              <a:rPr lang="en-US" sz="2400" dirty="0"/>
              <a:t>In old Spanish &amp; French law, the landowner’s rights did not extend to the sub-soil – all subsoil minerals &amp; metals belonged to the King. Private citizens, however, were issued permits to excavate the land for metals – in exchange, they had to provide the King a share of the value of the dig. </a:t>
            </a:r>
            <a:r>
              <a:rPr lang="en-US" sz="2400" u="sng" dirty="0">
                <a:solidFill>
                  <a:srgbClr val="FF9933"/>
                </a:solidFill>
              </a:rPr>
              <a:t>This practice reflects the etymological origin for what current day English word? (5)</a:t>
            </a:r>
            <a:endParaRPr lang="en-US" sz="2400" dirty="0">
              <a:solidFill>
                <a:srgbClr val="FF9933"/>
              </a:solidFill>
            </a:endParaRPr>
          </a:p>
        </p:txBody>
      </p:sp>
      <p:pic>
        <p:nvPicPr>
          <p:cNvPr id="5" name="Countdown - 1941">
            <a:hlinkClick r:id="" action="ppaction://media"/>
            <a:extLst>
              <a:ext uri="{FF2B5EF4-FFF2-40B4-BE49-F238E27FC236}">
                <a16:creationId xmlns:a16="http://schemas.microsoft.com/office/drawing/2014/main" id="{70CE2F45-A4E0-4CA1-979F-D0C5107AD439}"/>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37986385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MMrVbP5J5BHwK0Ewrkl">
            <a:hlinkClick r:id="" action="ppaction://media"/>
            <a:extLst>
              <a:ext uri="{FF2B5EF4-FFF2-40B4-BE49-F238E27FC236}">
                <a16:creationId xmlns:a16="http://schemas.microsoft.com/office/drawing/2014/main" id="{56953554-73F0-42B7-9ECB-662EE236F8F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4651" y="115191"/>
            <a:ext cx="11782697" cy="6627618"/>
          </a:xfrm>
        </p:spPr>
      </p:pic>
    </p:spTree>
    <p:extLst>
      <p:ext uri="{BB962C8B-B14F-4D97-AF65-F5344CB8AC3E}">
        <p14:creationId xmlns:p14="http://schemas.microsoft.com/office/powerpoint/2010/main" val="1901720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p:cTn id="7"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235705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p:txBody>
          <a:bodyPr>
            <a:noAutofit/>
          </a:bodyPr>
          <a:lstStyle/>
          <a:p>
            <a:r>
              <a:rPr lang="en-US" sz="2800" dirty="0"/>
              <a:t>The metals are gold &amp; silver, and the treasonous use was coining of money</a:t>
            </a:r>
            <a:br>
              <a:rPr lang="en-US" sz="2800" dirty="0"/>
            </a:br>
            <a:br>
              <a:rPr lang="en-US" sz="2800" dirty="0"/>
            </a:br>
            <a:r>
              <a:rPr lang="en-US" sz="2800" dirty="0"/>
              <a:t>The word in question is royalty (derived from French </a:t>
            </a:r>
            <a:r>
              <a:rPr lang="en-US" sz="2800" i="1" dirty="0" err="1"/>
              <a:t>roialte</a:t>
            </a:r>
            <a:r>
              <a:rPr lang="en-US" sz="2800" dirty="0"/>
              <a:t>) – which is today used in the context of patents, copyright and other intellectual property laws</a:t>
            </a:r>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5</a:t>
            </a:r>
            <a:endParaRPr lang="en-US" b="1" dirty="0"/>
          </a:p>
        </p:txBody>
      </p:sp>
    </p:spTree>
    <p:extLst>
      <p:ext uri="{BB962C8B-B14F-4D97-AF65-F5344CB8AC3E}">
        <p14:creationId xmlns:p14="http://schemas.microsoft.com/office/powerpoint/2010/main" val="775687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3770-E58B-4D4B-AF8D-F54FD2E2668D}"/>
              </a:ext>
            </a:extLst>
          </p:cNvPr>
          <p:cNvSpPr>
            <a:spLocks noGrp="1"/>
          </p:cNvSpPr>
          <p:nvPr>
            <p:ph type="title"/>
          </p:nvPr>
        </p:nvSpPr>
        <p:spPr/>
        <p:txBody>
          <a:bodyPr>
            <a:noAutofit/>
          </a:bodyPr>
          <a:lstStyle/>
          <a:p>
            <a:r>
              <a:rPr lang="en-US" sz="2250" dirty="0"/>
              <a:t>In the 1930s, German interest in rockets &amp; space grew significantly, with the </a:t>
            </a:r>
            <a:r>
              <a:rPr lang="en-US" sz="2250" i="1" dirty="0"/>
              <a:t>Verein </a:t>
            </a:r>
            <a:r>
              <a:rPr lang="en-US" sz="2250" i="1" dirty="0" err="1"/>
              <a:t>für</a:t>
            </a:r>
            <a:r>
              <a:rPr lang="en-US" sz="2250" i="1" dirty="0"/>
              <a:t> </a:t>
            </a:r>
            <a:r>
              <a:rPr lang="en-US" sz="2250" i="1" dirty="0" err="1"/>
              <a:t>Raumschiffahrt</a:t>
            </a:r>
            <a:r>
              <a:rPr lang="en-US" sz="2250" i="1" dirty="0"/>
              <a:t> </a:t>
            </a:r>
            <a:r>
              <a:rPr lang="en-US" sz="2250" dirty="0"/>
              <a:t>(Society for Space Travel) founded to harness this enthusiasm. The brief success of 1930s German rocket development, however, perhaps owed more to the novelty of the technology, enabling </a:t>
            </a:r>
            <a:r>
              <a:rPr lang="en-US" sz="2250" i="1" dirty="0" err="1"/>
              <a:t>VfR</a:t>
            </a:r>
            <a:r>
              <a:rPr lang="en-US" sz="2250" dirty="0"/>
              <a:t> to exploit a legal loophole that enabled it attract scientists such as </a:t>
            </a:r>
            <a:r>
              <a:rPr lang="en-US" sz="2250" dirty="0" err="1"/>
              <a:t>Wernher</a:t>
            </a:r>
            <a:r>
              <a:rPr lang="en-US" sz="2250" dirty="0"/>
              <a:t> von Braun, and funding that was redirected from conventional defense R&amp;D. </a:t>
            </a:r>
            <a:r>
              <a:rPr lang="en-US" sz="2250" u="sng" dirty="0">
                <a:solidFill>
                  <a:srgbClr val="FF9933"/>
                </a:solidFill>
              </a:rPr>
              <a:t>What loophole did Germany exploit? (5)</a:t>
            </a:r>
            <a:br>
              <a:rPr lang="en-US" sz="2250" u="sng" dirty="0"/>
            </a:br>
            <a:br>
              <a:rPr lang="en-US" sz="2250" u="sng" dirty="0"/>
            </a:br>
            <a:r>
              <a:rPr lang="en-US" sz="2250" dirty="0"/>
              <a:t>An idiom used in German to describe people like von Braun, who were Nazi sympathizers but exonerated by Allied de-Nazification efforts for different reasons, is </a:t>
            </a:r>
            <a:r>
              <a:rPr lang="en-US" sz="2250" i="1" dirty="0" err="1"/>
              <a:t>Persilschein</a:t>
            </a:r>
            <a:r>
              <a:rPr lang="en-US" sz="2250" dirty="0"/>
              <a:t>. The term originated in the German army, to reflect how all new recruits would invariably bring the same empty box on their first day, which they would use to send their civilian clothes back home. After the war, it took on this new, more literal meaning. </a:t>
            </a:r>
            <a:r>
              <a:rPr lang="en-US" sz="2250" u="sng" dirty="0">
                <a:solidFill>
                  <a:srgbClr val="FF9933"/>
                </a:solidFill>
              </a:rPr>
              <a:t>What is the etymology of </a:t>
            </a:r>
            <a:r>
              <a:rPr lang="en-US" sz="2250" i="1" u="sng" dirty="0" err="1">
                <a:solidFill>
                  <a:srgbClr val="FF9933"/>
                </a:solidFill>
              </a:rPr>
              <a:t>Persilschein</a:t>
            </a:r>
            <a:r>
              <a:rPr lang="en-US" sz="2250" u="sng" dirty="0">
                <a:solidFill>
                  <a:srgbClr val="FF9933"/>
                </a:solidFill>
              </a:rPr>
              <a:t>? (5)</a:t>
            </a:r>
            <a:endParaRPr lang="en-US" sz="2250" dirty="0">
              <a:solidFill>
                <a:srgbClr val="FF9933"/>
              </a:solidFill>
            </a:endParaRPr>
          </a:p>
        </p:txBody>
      </p:sp>
      <p:sp>
        <p:nvSpPr>
          <p:cNvPr id="3" name="Rectangle 2">
            <a:extLst>
              <a:ext uri="{FF2B5EF4-FFF2-40B4-BE49-F238E27FC236}">
                <a16:creationId xmlns:a16="http://schemas.microsoft.com/office/drawing/2014/main" id="{9819E15F-3F6F-445B-9AA8-5F4B6BCD38B1}"/>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6</a:t>
            </a:r>
            <a:endParaRPr lang="en-US" b="1" dirty="0"/>
          </a:p>
        </p:txBody>
      </p:sp>
      <p:pic>
        <p:nvPicPr>
          <p:cNvPr id="4" name="Countdown - 1941">
            <a:hlinkClick r:id="" action="ppaction://media"/>
            <a:extLst>
              <a:ext uri="{FF2B5EF4-FFF2-40B4-BE49-F238E27FC236}">
                <a16:creationId xmlns:a16="http://schemas.microsoft.com/office/drawing/2014/main" id="{C5A27817-A4D3-429B-B6F8-5C595B86A354}"/>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18926138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3587445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p:txBody>
          <a:bodyPr>
            <a:normAutofit fontScale="90000"/>
          </a:bodyPr>
          <a:lstStyle/>
          <a:p>
            <a:r>
              <a:rPr lang="en-US" dirty="0"/>
              <a:t>Because of their novelty, rockets were not mentioned in the Treaty of Versailles – which limited the size of the German weapons arsenal (tanks, guns) and army. </a:t>
            </a:r>
            <a:br>
              <a:rPr lang="en-US" dirty="0"/>
            </a:br>
            <a:br>
              <a:rPr lang="en-US" dirty="0"/>
            </a:br>
            <a:r>
              <a:rPr lang="en-US" i="1" dirty="0" err="1"/>
              <a:t>Persilschein</a:t>
            </a:r>
            <a:r>
              <a:rPr lang="en-US" dirty="0"/>
              <a:t> means </a:t>
            </a:r>
            <a:r>
              <a:rPr lang="en-US" i="1" dirty="0"/>
              <a:t>Persil ticket</a:t>
            </a:r>
            <a:r>
              <a:rPr lang="en-US" dirty="0"/>
              <a:t> (Persil being the famous German detergent). It was a reference to how the reputation of  former Nazi collaborators was laundered in the aftermath of WWII.</a:t>
            </a:r>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6</a:t>
            </a:r>
            <a:endParaRPr lang="en-US" b="1" dirty="0"/>
          </a:p>
        </p:txBody>
      </p:sp>
    </p:spTree>
    <p:extLst>
      <p:ext uri="{BB962C8B-B14F-4D97-AF65-F5344CB8AC3E}">
        <p14:creationId xmlns:p14="http://schemas.microsoft.com/office/powerpoint/2010/main" val="2584122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219B-FD2D-4E22-A9C5-3499D879F1B9}"/>
              </a:ext>
            </a:extLst>
          </p:cNvPr>
          <p:cNvSpPr>
            <a:spLocks noGrp="1"/>
          </p:cNvSpPr>
          <p:nvPr>
            <p:ph type="title"/>
          </p:nvPr>
        </p:nvSpPr>
        <p:spPr/>
        <p:txBody>
          <a:bodyPr/>
          <a:lstStyle/>
          <a:p>
            <a:r>
              <a:rPr lang="en-US" dirty="0"/>
              <a:t>In calculus of variations, ‘isoperimetric problems’ involve solving questions like: </a:t>
            </a:r>
            <a:br>
              <a:rPr lang="en-US" dirty="0"/>
            </a:br>
            <a:r>
              <a:rPr lang="en-US" dirty="0"/>
              <a:t>what figure encloses the max area (volume) for a given perimeter (surface area)?</a:t>
            </a:r>
            <a:br>
              <a:rPr lang="en-US" dirty="0"/>
            </a:br>
            <a:br>
              <a:rPr lang="en-US" dirty="0"/>
            </a:br>
            <a:r>
              <a:rPr lang="en-US" dirty="0"/>
              <a:t>Mathematics has a name for these problems that comes from Virgil’s </a:t>
            </a:r>
            <a:r>
              <a:rPr lang="en-US" i="1" dirty="0"/>
              <a:t>Aeneid</a:t>
            </a:r>
            <a:r>
              <a:rPr lang="en-US" dirty="0"/>
              <a:t>. It references the tale of a refugee who is granted ‘as much land as a bull’s hide covers’. After cutting a hide into thin strips and tracing out a large circle, hence solving the corresponding isoperimetric problem, the figure establishes a capital with a citadel whose name translates to ‘</a:t>
            </a:r>
            <a:r>
              <a:rPr lang="en-US" dirty="0" err="1"/>
              <a:t>oxhide</a:t>
            </a:r>
            <a:r>
              <a:rPr lang="en-US" dirty="0"/>
              <a:t>’. </a:t>
            </a:r>
            <a:r>
              <a:rPr lang="en-US" u="sng" dirty="0">
                <a:solidFill>
                  <a:srgbClr val="FF9933"/>
                </a:solidFill>
              </a:rPr>
              <a:t>Who or where? (5)</a:t>
            </a:r>
            <a:br>
              <a:rPr lang="en-US" dirty="0"/>
            </a:br>
            <a:br>
              <a:rPr lang="en-US" dirty="0"/>
            </a:br>
            <a:r>
              <a:rPr lang="en-US" dirty="0"/>
              <a:t>A similar tale features in Ferdowsi’s </a:t>
            </a:r>
            <a:r>
              <a:rPr lang="en-US" i="1" dirty="0"/>
              <a:t>Shahnameh</a:t>
            </a:r>
            <a:r>
              <a:rPr lang="en-US" dirty="0"/>
              <a:t>, in how prince </a:t>
            </a:r>
            <a:r>
              <a:rPr lang="en-US" dirty="0" err="1"/>
              <a:t>Siyavush</a:t>
            </a:r>
            <a:r>
              <a:rPr lang="en-US" dirty="0"/>
              <a:t>, challenged to build a citadel that ‘fits in the skin of a bull’ to win his love, establishes his capital. However, its name likely stems from a Sanskrit word for temple or monastery, suggesting more legend than history here. Amusingly, it also lends its name to the word used for a fruit in a familiar language. </a:t>
            </a:r>
            <a:r>
              <a:rPr lang="en-US" u="sng" dirty="0">
                <a:solidFill>
                  <a:srgbClr val="FF9933"/>
                </a:solidFill>
              </a:rPr>
              <a:t>Where? (5)</a:t>
            </a:r>
            <a:br>
              <a:rPr lang="en-US" dirty="0"/>
            </a:br>
            <a:br>
              <a:rPr lang="en-US" dirty="0"/>
            </a:br>
            <a:br>
              <a:rPr lang="en-US" dirty="0"/>
            </a:br>
            <a:endParaRPr lang="en-US" dirty="0"/>
          </a:p>
        </p:txBody>
      </p:sp>
      <p:sp>
        <p:nvSpPr>
          <p:cNvPr id="3" name="Rectangle 2">
            <a:extLst>
              <a:ext uri="{FF2B5EF4-FFF2-40B4-BE49-F238E27FC236}">
                <a16:creationId xmlns:a16="http://schemas.microsoft.com/office/drawing/2014/main" id="{AE5FED93-65EA-4E88-AC15-0AE6AFCBEA64}"/>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7</a:t>
            </a:r>
            <a:endParaRPr lang="en-US" b="1" dirty="0"/>
          </a:p>
        </p:txBody>
      </p:sp>
      <p:pic>
        <p:nvPicPr>
          <p:cNvPr id="4" name="Countdown - 1941">
            <a:hlinkClick r:id="" action="ppaction://media"/>
            <a:extLst>
              <a:ext uri="{FF2B5EF4-FFF2-40B4-BE49-F238E27FC236}">
                <a16:creationId xmlns:a16="http://schemas.microsoft.com/office/drawing/2014/main" id="{1B7E75DE-1126-48C7-9B2D-53B1825E35EF}"/>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14474463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2951622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31F6-516B-4D8F-85CB-F5F33029BDB4}"/>
              </a:ext>
            </a:extLst>
          </p:cNvPr>
          <p:cNvSpPr>
            <a:spLocks noGrp="1"/>
          </p:cNvSpPr>
          <p:nvPr>
            <p:ph type="title"/>
          </p:nvPr>
        </p:nvSpPr>
        <p:spPr/>
        <p:txBody>
          <a:bodyPr>
            <a:noAutofit/>
          </a:bodyPr>
          <a:lstStyle/>
          <a:p>
            <a:r>
              <a:rPr lang="en-US" sz="2400" dirty="0"/>
              <a:t>Dido, who is the founder of Carthage (the citadel is </a:t>
            </a:r>
            <a:r>
              <a:rPr lang="en-US" sz="2400" dirty="0" err="1"/>
              <a:t>Byrsa</a:t>
            </a:r>
            <a:r>
              <a:rPr lang="en-US" sz="2400" dirty="0"/>
              <a:t>, meaning </a:t>
            </a:r>
            <a:r>
              <a:rPr lang="en-US" sz="2400" dirty="0" err="1"/>
              <a:t>Oxhide</a:t>
            </a:r>
            <a:r>
              <a:rPr lang="en-US" sz="2400" dirty="0"/>
              <a:t> in Greek). This class of problems in mathematics is called Dido’s problems.</a:t>
            </a:r>
            <a:br>
              <a:rPr lang="en-US" sz="2400" dirty="0"/>
            </a:br>
            <a:br>
              <a:rPr lang="en-US" sz="2400" dirty="0"/>
            </a:br>
            <a:r>
              <a:rPr lang="en-US" sz="2400" i="1" dirty="0"/>
              <a:t>Shahnameh</a:t>
            </a:r>
            <a:r>
              <a:rPr lang="en-US" sz="2400" dirty="0"/>
              <a:t> tells the tale of the creation of the Ark of Bukhara. According to a number of scholars based on the information of </a:t>
            </a:r>
            <a:r>
              <a:rPr lang="en-US" sz="2400" dirty="0" err="1"/>
              <a:t>Juwaini</a:t>
            </a:r>
            <a:r>
              <a:rPr lang="en-US" sz="2400" dirty="0"/>
              <a:t>, the name dates back to the Sanskrit "Vihara" (Buddhist monastery). The fruit in question is the plum (Hindi name </a:t>
            </a:r>
            <a:r>
              <a:rPr lang="en-US" sz="2400" dirty="0" err="1"/>
              <a:t>alubukhara</a:t>
            </a:r>
            <a:r>
              <a:rPr lang="en-US" sz="2400" dirty="0"/>
              <a:t>). </a:t>
            </a:r>
          </a:p>
        </p:txBody>
      </p:sp>
      <p:sp>
        <p:nvSpPr>
          <p:cNvPr id="3" name="Rectangle 2">
            <a:extLst>
              <a:ext uri="{FF2B5EF4-FFF2-40B4-BE49-F238E27FC236}">
                <a16:creationId xmlns:a16="http://schemas.microsoft.com/office/drawing/2014/main" id="{CDFF35D3-7F15-4A1E-8DB0-16D70A4661B0}"/>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7</a:t>
            </a:r>
            <a:endParaRPr lang="en-US" b="1" dirty="0"/>
          </a:p>
        </p:txBody>
      </p:sp>
      <p:pic>
        <p:nvPicPr>
          <p:cNvPr id="40962" name="Picture 2">
            <a:extLst>
              <a:ext uri="{FF2B5EF4-FFF2-40B4-BE49-F238E27FC236}">
                <a16:creationId xmlns:a16="http://schemas.microsoft.com/office/drawing/2014/main" id="{B0345698-F5F5-4FAC-A1ED-296046FD8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629" y="3431446"/>
            <a:ext cx="4594270" cy="306142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1B2F21C1-46C7-42A8-8593-805134034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4350" y="3924299"/>
            <a:ext cx="2289988" cy="264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469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3770-E58B-4D4B-AF8D-F54FD2E2668D}"/>
              </a:ext>
            </a:extLst>
          </p:cNvPr>
          <p:cNvSpPr>
            <a:spLocks noGrp="1"/>
          </p:cNvSpPr>
          <p:nvPr>
            <p:ph type="title"/>
          </p:nvPr>
        </p:nvSpPr>
        <p:spPr/>
        <p:txBody>
          <a:bodyPr>
            <a:noAutofit/>
          </a:bodyPr>
          <a:lstStyle/>
          <a:p>
            <a:r>
              <a:rPr lang="en-US" sz="2400" dirty="0"/>
              <a:t>An apocryphal, but fairly representative, story behind the founding of one African nation involves the British trying to reach Timbuktu to horde its riches. They sent a warship up a river, shooting cannonballs into enemy French territory on both banks, then claimed the land that fell within range for the crown. </a:t>
            </a:r>
            <a:r>
              <a:rPr lang="en-US" sz="2400" u="sng" dirty="0">
                <a:solidFill>
                  <a:srgbClr val="FF9933"/>
                </a:solidFill>
              </a:rPr>
              <a:t>Which country? (5)</a:t>
            </a:r>
            <a:br>
              <a:rPr lang="en-US" sz="2400" dirty="0"/>
            </a:br>
            <a:br>
              <a:rPr lang="en-US" sz="2400" dirty="0"/>
            </a:br>
            <a:r>
              <a:rPr lang="en-US" sz="2400" dirty="0"/>
              <a:t>Negotiations over this land continued at the Peace of Paris of 1783 (which ended the American Revolutionary War), where France conceded it to Britain. In exchange, the French received a Caribbean island, whose name comes from a Spanish corruption of the indigenous Taino word used to describe the rolls smoked by the inhabitants of the Greater Antilles. The island’s shape was thought to resemble these rolls. </a:t>
            </a:r>
            <a:r>
              <a:rPr lang="en-US" sz="2400" u="sng" dirty="0">
                <a:solidFill>
                  <a:srgbClr val="FF9933"/>
                </a:solidFill>
              </a:rPr>
              <a:t>What island? (5)</a:t>
            </a:r>
          </a:p>
        </p:txBody>
      </p:sp>
      <p:sp>
        <p:nvSpPr>
          <p:cNvPr id="3" name="Rectangle 2">
            <a:extLst>
              <a:ext uri="{FF2B5EF4-FFF2-40B4-BE49-F238E27FC236}">
                <a16:creationId xmlns:a16="http://schemas.microsoft.com/office/drawing/2014/main" id="{9819E15F-3F6F-445B-9AA8-5F4B6BCD38B1}"/>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8</a:t>
            </a:r>
            <a:endParaRPr lang="en-US" b="1" dirty="0"/>
          </a:p>
        </p:txBody>
      </p:sp>
      <p:pic>
        <p:nvPicPr>
          <p:cNvPr id="4" name="Countdown - 1941">
            <a:hlinkClick r:id="" action="ppaction://media"/>
            <a:extLst>
              <a:ext uri="{FF2B5EF4-FFF2-40B4-BE49-F238E27FC236}">
                <a16:creationId xmlns:a16="http://schemas.microsoft.com/office/drawing/2014/main" id="{C5A27817-A4D3-429B-B6F8-5C595B86A354}"/>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22051115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2600940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8514-75C1-4D78-8A35-404FEC2AE06E}"/>
              </a:ext>
            </a:extLst>
          </p:cNvPr>
          <p:cNvSpPr>
            <a:spLocks noGrp="1"/>
          </p:cNvSpPr>
          <p:nvPr>
            <p:ph type="title"/>
          </p:nvPr>
        </p:nvSpPr>
        <p:spPr/>
        <p:txBody>
          <a:bodyPr/>
          <a:lstStyle/>
          <a:p>
            <a:r>
              <a:rPr lang="en-US" dirty="0">
                <a:latin typeface="Constantia" panose="02030602050306030303" pitchFamily="18" charset="0"/>
              </a:rPr>
              <a:t>Basic Rules</a:t>
            </a:r>
          </a:p>
        </p:txBody>
      </p:sp>
      <p:sp>
        <p:nvSpPr>
          <p:cNvPr id="3" name="Content Placeholder 2">
            <a:extLst>
              <a:ext uri="{FF2B5EF4-FFF2-40B4-BE49-F238E27FC236}">
                <a16:creationId xmlns:a16="http://schemas.microsoft.com/office/drawing/2014/main" id="{4763A2B1-C419-421A-9125-5E3F1E432624}"/>
              </a:ext>
            </a:extLst>
          </p:cNvPr>
          <p:cNvSpPr>
            <a:spLocks noGrp="1"/>
          </p:cNvSpPr>
          <p:nvPr>
            <p:ph idx="1"/>
          </p:nvPr>
        </p:nvSpPr>
        <p:spPr>
          <a:xfrm>
            <a:off x="838200" y="1690688"/>
            <a:ext cx="10515600" cy="4351338"/>
          </a:xfrm>
        </p:spPr>
        <p:txBody>
          <a:bodyPr>
            <a:noAutofit/>
          </a:bodyPr>
          <a:lstStyle/>
          <a:p>
            <a:r>
              <a:rPr lang="en-US" dirty="0">
                <a:latin typeface="Constantia" panose="02030602050306030303" pitchFamily="18" charset="0"/>
              </a:rPr>
              <a:t>26 questions</a:t>
            </a:r>
          </a:p>
          <a:p>
            <a:r>
              <a:rPr lang="en-US" dirty="0">
                <a:latin typeface="Constantia" panose="02030602050306030303" pitchFamily="18" charset="0"/>
              </a:rPr>
              <a:t>Infinite bounce + pounce</a:t>
            </a:r>
          </a:p>
          <a:p>
            <a:pPr lvl="1"/>
            <a:r>
              <a:rPr lang="en-US" sz="2800" dirty="0">
                <a:latin typeface="Constantia" panose="02030602050306030303" pitchFamily="18" charset="0"/>
              </a:rPr>
              <a:t>+10 on bounce (part points available)</a:t>
            </a:r>
          </a:p>
          <a:p>
            <a:pPr lvl="1"/>
            <a:r>
              <a:rPr lang="en-US" sz="2800" dirty="0">
                <a:latin typeface="Constantia" panose="02030602050306030303" pitchFamily="18" charset="0"/>
              </a:rPr>
              <a:t>+ 10 / - 10 on pounce</a:t>
            </a:r>
          </a:p>
          <a:p>
            <a:r>
              <a:rPr lang="en-US" dirty="0">
                <a:latin typeface="Constantia" panose="02030602050306030303" pitchFamily="18" charset="0"/>
              </a:rPr>
              <a:t>Pounce timer will run for 90 seconds for each question. </a:t>
            </a:r>
          </a:p>
          <a:p>
            <a:pPr lvl="1"/>
            <a:r>
              <a:rPr lang="en-US" sz="2800" dirty="0">
                <a:latin typeface="Constantia" panose="02030602050306030303" pitchFamily="18" charset="0"/>
              </a:rPr>
              <a:t>No need to announce you are pouncing – answer over Zoom. </a:t>
            </a:r>
          </a:p>
          <a:p>
            <a:pPr lvl="1"/>
            <a:r>
              <a:rPr lang="en-US" sz="2800" dirty="0">
                <a:latin typeface="Constantia" panose="02030602050306030303" pitchFamily="18" charset="0"/>
              </a:rPr>
              <a:t>Answer must be in within 90 seconds.</a:t>
            </a:r>
          </a:p>
          <a:p>
            <a:r>
              <a:rPr lang="en-US" dirty="0">
                <a:latin typeface="Constantia" panose="02030602050306030303" pitchFamily="18" charset="0"/>
              </a:rPr>
              <a:t>Questions are designed to be workable (we hope!) – so please guess </a:t>
            </a:r>
            <a:r>
              <a:rPr lang="en-US" dirty="0">
                <a:latin typeface="Constantia" panose="02030602050306030303" pitchFamily="18" charset="0"/>
                <a:sym typeface="Wingdings" panose="05000000000000000000" pitchFamily="2" charset="2"/>
              </a:rPr>
              <a:t></a:t>
            </a:r>
            <a:endParaRPr lang="en-US" dirty="0">
              <a:latin typeface="Constantia" panose="02030602050306030303" pitchFamily="18" charset="0"/>
            </a:endParaRPr>
          </a:p>
          <a:p>
            <a:pPr lvl="1"/>
            <a:endParaRPr lang="en-US" sz="2800" dirty="0">
              <a:latin typeface="Constantia" panose="02030602050306030303" pitchFamily="18" charset="0"/>
            </a:endParaRPr>
          </a:p>
        </p:txBody>
      </p:sp>
      <p:pic>
        <p:nvPicPr>
          <p:cNvPr id="4" name="Countdown - 1941">
            <a:hlinkClick r:id="" action="ppaction://media"/>
            <a:extLst>
              <a:ext uri="{FF2B5EF4-FFF2-40B4-BE49-F238E27FC236}">
                <a16:creationId xmlns:a16="http://schemas.microsoft.com/office/drawing/2014/main" id="{E99FAAD6-19C7-463C-A5E9-EB47FD863CB8}"/>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3142928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p:txBody>
          <a:bodyPr>
            <a:noAutofit/>
          </a:bodyPr>
          <a:lstStyle/>
          <a:p>
            <a:r>
              <a:rPr lang="en-US" sz="2800" dirty="0">
                <a:latin typeface="+mn-lt"/>
              </a:rPr>
              <a:t>The country is the Gambia – the cannonball story is popular lore for its odd shape</a:t>
            </a:r>
            <a:br>
              <a:rPr lang="en-US" sz="2800" dirty="0">
                <a:latin typeface="+mn-lt"/>
              </a:rPr>
            </a:br>
            <a:br>
              <a:rPr lang="en-US" sz="2800" dirty="0">
                <a:latin typeface="+mn-lt"/>
              </a:rPr>
            </a:br>
            <a:r>
              <a:rPr lang="en-US" sz="2800" dirty="0">
                <a:latin typeface="+mn-lt"/>
              </a:rPr>
              <a:t>The Caribbean island is Tobago (from the Spanish word </a:t>
            </a:r>
            <a:r>
              <a:rPr lang="en-US" sz="2800" i="1" dirty="0">
                <a:latin typeface="+mn-lt"/>
              </a:rPr>
              <a:t>Tabaco</a:t>
            </a:r>
            <a:r>
              <a:rPr lang="en-US" sz="2800" dirty="0">
                <a:latin typeface="+mn-lt"/>
              </a:rPr>
              <a:t>).</a:t>
            </a:r>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8</a:t>
            </a:r>
            <a:endParaRPr lang="en-US" b="1" dirty="0"/>
          </a:p>
        </p:txBody>
      </p:sp>
      <p:pic>
        <p:nvPicPr>
          <p:cNvPr id="8194" name="Picture 2">
            <a:extLst>
              <a:ext uri="{FF2B5EF4-FFF2-40B4-BE49-F238E27FC236}">
                <a16:creationId xmlns:a16="http://schemas.microsoft.com/office/drawing/2014/main" id="{18BEC259-D2DC-48F1-86D9-2CAB39DF8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7730" y="3639127"/>
            <a:ext cx="3907358" cy="26831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he Gambia | Culture, History, &amp; People | Britannica">
            <a:extLst>
              <a:ext uri="{FF2B5EF4-FFF2-40B4-BE49-F238E27FC236}">
                <a16:creationId xmlns:a16="http://schemas.microsoft.com/office/drawing/2014/main" id="{8F30C062-8F6D-4A17-8FD7-C6962016A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980" y="3429000"/>
            <a:ext cx="3709555" cy="3062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720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219B-FD2D-4E22-A9C5-3499D879F1B9}"/>
              </a:ext>
            </a:extLst>
          </p:cNvPr>
          <p:cNvSpPr>
            <a:spLocks noGrp="1"/>
          </p:cNvSpPr>
          <p:nvPr>
            <p:ph type="title"/>
          </p:nvPr>
        </p:nvSpPr>
        <p:spPr/>
        <p:txBody>
          <a:bodyPr>
            <a:noAutofit/>
          </a:bodyPr>
          <a:lstStyle/>
          <a:p>
            <a:r>
              <a:rPr lang="en-US" sz="2300" dirty="0"/>
              <a:t>In 1944, with canals frozen, Nazi Germany cut off the food supply lines to the Hague, leading to a winter of hunger. To keep patients from starving, pediatrician Willem Karel </a:t>
            </a:r>
            <a:r>
              <a:rPr lang="en-US" sz="2300" dirty="0" err="1"/>
              <a:t>Dicke</a:t>
            </a:r>
            <a:r>
              <a:rPr lang="en-US" sz="2300" dirty="0"/>
              <a:t> had to feed them anything available, such as tulip bulbs.</a:t>
            </a:r>
            <a:br>
              <a:rPr lang="en-US" sz="2300" dirty="0"/>
            </a:br>
            <a:br>
              <a:rPr lang="en-US" sz="1000" dirty="0"/>
            </a:br>
            <a:r>
              <a:rPr lang="en-US" sz="2300" dirty="0"/>
              <a:t>These conditions worsened most patients’ health, but one group suffered less than expected, and even showed signs of improvement. While </a:t>
            </a:r>
            <a:r>
              <a:rPr lang="en-US" sz="2300" dirty="0" err="1"/>
              <a:t>Dicke</a:t>
            </a:r>
            <a:r>
              <a:rPr lang="en-US" sz="2300" dirty="0"/>
              <a:t> did not know the cause of this group’s suffering, science at the time showed it was present across rich &amp; poor and not caused by bacteria. However, during this period, the mortality rate for this group fell from 35% to almost zero. At the end of WW II, as normalcy returned to the Hague, the mortality rate for this group climbed up again. These observations led him to a hypothesis for the cause of this group’s suffering, which formed the basis for a life-saving medical discovery.</a:t>
            </a:r>
            <a:br>
              <a:rPr lang="en-US" sz="2300" dirty="0"/>
            </a:br>
            <a:br>
              <a:rPr lang="en-US" sz="1000" dirty="0"/>
            </a:br>
            <a:r>
              <a:rPr lang="en-US" sz="2300" u="sng" dirty="0">
                <a:solidFill>
                  <a:srgbClr val="FF9933"/>
                </a:solidFill>
              </a:rPr>
              <a:t>Who was the group of patients, and what did </a:t>
            </a:r>
            <a:r>
              <a:rPr lang="en-US" sz="2300" u="sng" dirty="0" err="1">
                <a:solidFill>
                  <a:srgbClr val="FF9933"/>
                </a:solidFill>
              </a:rPr>
              <a:t>Dicke</a:t>
            </a:r>
            <a:r>
              <a:rPr lang="en-US" sz="2300" u="sng" dirty="0">
                <a:solidFill>
                  <a:srgbClr val="FF9933"/>
                </a:solidFill>
              </a:rPr>
              <a:t> discover? (10)</a:t>
            </a:r>
            <a:endParaRPr lang="en-US" sz="2300" dirty="0">
              <a:solidFill>
                <a:srgbClr val="FF9933"/>
              </a:solidFill>
            </a:endParaRPr>
          </a:p>
        </p:txBody>
      </p:sp>
      <p:sp>
        <p:nvSpPr>
          <p:cNvPr id="3" name="Rectangle 2">
            <a:extLst>
              <a:ext uri="{FF2B5EF4-FFF2-40B4-BE49-F238E27FC236}">
                <a16:creationId xmlns:a16="http://schemas.microsoft.com/office/drawing/2014/main" id="{AE5FED93-65EA-4E88-AC15-0AE6AFCBEA64}"/>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9</a:t>
            </a:r>
            <a:endParaRPr lang="en-US" b="1" dirty="0"/>
          </a:p>
        </p:txBody>
      </p:sp>
      <p:pic>
        <p:nvPicPr>
          <p:cNvPr id="4" name="Countdown - 1941">
            <a:hlinkClick r:id="" action="ppaction://media"/>
            <a:extLst>
              <a:ext uri="{FF2B5EF4-FFF2-40B4-BE49-F238E27FC236}">
                <a16:creationId xmlns:a16="http://schemas.microsoft.com/office/drawing/2014/main" id="{1B7E75DE-1126-48C7-9B2D-53B1825E35EF}"/>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1424450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2752910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7B20-4CDF-421D-BF0C-6B772365F2D1}"/>
              </a:ext>
            </a:extLst>
          </p:cNvPr>
          <p:cNvSpPr>
            <a:spLocks noGrp="1"/>
          </p:cNvSpPr>
          <p:nvPr>
            <p:ph type="title"/>
          </p:nvPr>
        </p:nvSpPr>
        <p:spPr>
          <a:xfrm>
            <a:off x="838200" y="365125"/>
            <a:ext cx="6649720" cy="1325563"/>
          </a:xfrm>
        </p:spPr>
        <p:txBody>
          <a:bodyPr/>
          <a:lstStyle/>
          <a:p>
            <a:r>
              <a:rPr lang="en-US" dirty="0"/>
              <a:t>The group was children who were suffering from coeliac’s disease. At the time, it was not known that it was a genetic autoimmune disorder caused by gluten. As a result, it often a death sentence. Children with advanced celiac disease had horrifying symptoms: rashes, withered limbs, and large swollen bellies, like famine victims.</a:t>
            </a:r>
            <a:br>
              <a:rPr lang="en-US" dirty="0"/>
            </a:br>
            <a:br>
              <a:rPr lang="en-US" sz="1000" dirty="0"/>
            </a:br>
            <a:r>
              <a:rPr lang="en-US" dirty="0"/>
              <a:t>Because of the disruption to food supply lines, wheat products (like bread), were no longer available, and for coeliac children, the shortage of food was less severe than the toxic effects of wheat products. When Nazi Germany fell, the Allies began to airdrop food, and coeliac patients had a negative reaction to food with gluten.</a:t>
            </a:r>
            <a:br>
              <a:rPr lang="en-US" dirty="0"/>
            </a:br>
            <a:br>
              <a:rPr lang="en-US" dirty="0"/>
            </a:br>
            <a:endParaRPr lang="en-US" dirty="0"/>
          </a:p>
        </p:txBody>
      </p:sp>
      <p:sp>
        <p:nvSpPr>
          <p:cNvPr id="3" name="Rectangle 2">
            <a:extLst>
              <a:ext uri="{FF2B5EF4-FFF2-40B4-BE49-F238E27FC236}">
                <a16:creationId xmlns:a16="http://schemas.microsoft.com/office/drawing/2014/main" id="{37BF08A1-FFE4-4ABA-812B-E2C11FC6C787}"/>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9</a:t>
            </a:r>
            <a:endParaRPr lang="en-US" b="1" dirty="0"/>
          </a:p>
        </p:txBody>
      </p:sp>
      <p:pic>
        <p:nvPicPr>
          <p:cNvPr id="14338" name="Picture 2" descr="Chronic intestinal indigestion was another term for celiac.">
            <a:extLst>
              <a:ext uri="{FF2B5EF4-FFF2-40B4-BE49-F238E27FC236}">
                <a16:creationId xmlns:a16="http://schemas.microsoft.com/office/drawing/2014/main" id="{5D212E3A-0B6B-4CC5-B63D-68F719911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7920" y="2204721"/>
            <a:ext cx="4607385" cy="269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035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D2043-68FE-4D6C-8546-E9946A0AC22E}"/>
              </a:ext>
            </a:extLst>
          </p:cNvPr>
          <p:cNvSpPr>
            <a:spLocks noGrp="1"/>
          </p:cNvSpPr>
          <p:nvPr>
            <p:ph type="title"/>
          </p:nvPr>
        </p:nvSpPr>
        <p:spPr>
          <a:xfrm>
            <a:off x="731667" y="365125"/>
            <a:ext cx="10356542" cy="1325563"/>
          </a:xfrm>
        </p:spPr>
        <p:txBody>
          <a:bodyPr/>
          <a:lstStyle/>
          <a:p>
            <a:r>
              <a:rPr lang="en-US" dirty="0"/>
              <a:t>Along the border between Uzbekistan &amp; Kazakhstan lies one of</a:t>
            </a:r>
            <a:br>
              <a:rPr lang="en-US" dirty="0"/>
            </a:br>
            <a:r>
              <a:rPr lang="en-US" dirty="0"/>
              <a:t> the world’s youngest deserts, once the site of the world’s </a:t>
            </a:r>
            <a:br>
              <a:rPr lang="en-US" dirty="0"/>
            </a:br>
            <a:r>
              <a:rPr lang="en-US" dirty="0"/>
              <a:t>4</a:t>
            </a:r>
            <a:r>
              <a:rPr lang="en-US" baseline="30000" dirty="0"/>
              <a:t>th</a:t>
            </a:r>
            <a:r>
              <a:rPr lang="en-US" dirty="0"/>
              <a:t> largest inland body of water.  The water body was fed by the</a:t>
            </a:r>
            <a:br>
              <a:rPr lang="en-US" dirty="0"/>
            </a:br>
            <a:r>
              <a:rPr lang="en-US" dirty="0"/>
              <a:t>Amu Darya &amp; </a:t>
            </a:r>
            <a:r>
              <a:rPr lang="en-US" dirty="0" err="1"/>
              <a:t>Syr</a:t>
            </a:r>
            <a:r>
              <a:rPr lang="en-US" dirty="0"/>
              <a:t> Darya rivers, before their diversion by the</a:t>
            </a:r>
            <a:br>
              <a:rPr lang="en-US" dirty="0"/>
            </a:br>
            <a:r>
              <a:rPr lang="en-US" dirty="0"/>
              <a:t>U.S.S.R. Per one theory, it shares an etymological root with a mountain range in the region, originating from Turkic words for “chain.” </a:t>
            </a:r>
            <a:r>
              <a:rPr lang="en-US" u="sng" dirty="0">
                <a:solidFill>
                  <a:srgbClr val="FF9933"/>
                </a:solidFill>
              </a:rPr>
              <a:t>ID the water body or desert (5)</a:t>
            </a:r>
            <a:br>
              <a:rPr lang="en-US" u="sng" dirty="0">
                <a:solidFill>
                  <a:srgbClr val="FF9933"/>
                </a:solidFill>
              </a:rPr>
            </a:br>
            <a:br>
              <a:rPr lang="en-US" sz="1000" u="sng" dirty="0">
                <a:solidFill>
                  <a:srgbClr val="FF9933"/>
                </a:solidFill>
              </a:rPr>
            </a:br>
            <a:r>
              <a:rPr lang="en-US" dirty="0"/>
              <a:t>Desertification of the sea has caused severe dust storms, with some particles making it as far as the Nordics. With inhospitable conditions ruling out site visits, satellite imaging is the only way to study the intensity storms. This method is used to elsewhere, such as for dust storms originating from the Sahara. However, satellite imaging is much less effective here – one scientist likened it to “trying to take a picture of a polar bear in a snowstorm”. A main factor for the ineffectiveness is the topography of this desert’s surrounding area vis-à-vis the Sahara’s. </a:t>
            </a:r>
            <a:r>
              <a:rPr lang="en-US" u="sng" dirty="0">
                <a:solidFill>
                  <a:srgbClr val="FF9933"/>
                </a:solidFill>
              </a:rPr>
              <a:t>Why is satellite imaging less effective at studying dust storms originating here vis-à-vis Sahara? (5)</a:t>
            </a:r>
            <a:endParaRPr lang="en-US" dirty="0">
              <a:solidFill>
                <a:srgbClr val="FF9933"/>
              </a:solidFill>
            </a:endParaRPr>
          </a:p>
        </p:txBody>
      </p:sp>
      <p:sp>
        <p:nvSpPr>
          <p:cNvPr id="3" name="Rectangle 2">
            <a:extLst>
              <a:ext uri="{FF2B5EF4-FFF2-40B4-BE49-F238E27FC236}">
                <a16:creationId xmlns:a16="http://schemas.microsoft.com/office/drawing/2014/main" id="{9A13D26A-2D21-4CA6-8666-353193595F21}"/>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10</a:t>
            </a:r>
            <a:endParaRPr lang="en-US" b="1" dirty="0"/>
          </a:p>
        </p:txBody>
      </p:sp>
      <p:pic>
        <p:nvPicPr>
          <p:cNvPr id="4" name="Countdown - 1941">
            <a:hlinkClick r:id="" action="ppaction://media"/>
            <a:extLst>
              <a:ext uri="{FF2B5EF4-FFF2-40B4-BE49-F238E27FC236}">
                <a16:creationId xmlns:a16="http://schemas.microsoft.com/office/drawing/2014/main" id="{B229878B-0722-4205-9632-643252C5537C}"/>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pic>
        <p:nvPicPr>
          <p:cNvPr id="7" name="Picture 2" descr="Two fishing vessels nestled in the sands near the former seaport city of Moynaq, Uzbekistan. ">
            <a:extLst>
              <a:ext uri="{FF2B5EF4-FFF2-40B4-BE49-F238E27FC236}">
                <a16:creationId xmlns:a16="http://schemas.microsoft.com/office/drawing/2014/main" id="{6DD3C84C-1E86-42B5-9CF3-1E9D5C1494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1712" y="424331"/>
            <a:ext cx="2417763" cy="161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4532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2513890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B79D-5445-4B23-A5A5-DD27BAC3486A}"/>
              </a:ext>
            </a:extLst>
          </p:cNvPr>
          <p:cNvSpPr>
            <a:spLocks noGrp="1"/>
          </p:cNvSpPr>
          <p:nvPr>
            <p:ph type="title"/>
          </p:nvPr>
        </p:nvSpPr>
        <p:spPr/>
        <p:txBody>
          <a:bodyPr/>
          <a:lstStyle/>
          <a:p>
            <a:r>
              <a:rPr lang="en-US" dirty="0"/>
              <a:t>The Aral Sea / Aralkum Desert. The mountain range is the Ural mountains</a:t>
            </a:r>
            <a:br>
              <a:rPr lang="en-US" dirty="0"/>
            </a:br>
            <a:br>
              <a:rPr lang="en-US" dirty="0"/>
            </a:br>
            <a:r>
              <a:rPr lang="en-US" dirty="0"/>
              <a:t>When dust storms rage elsewhere on Earth—like in the Sahara Desert—they eventually blow out over the dark ocean, making them easy to see on satellite images. But in the landlocked Aralkum, the contrast between the surface and airborne dust is minimal, which explains why they can travel long distances with imperfect detection</a:t>
            </a:r>
          </a:p>
        </p:txBody>
      </p:sp>
      <p:pic>
        <p:nvPicPr>
          <p:cNvPr id="3" name="Picture 2" descr="The transformation from Aral Sea to the Aralkum. ">
            <a:extLst>
              <a:ext uri="{FF2B5EF4-FFF2-40B4-BE49-F238E27FC236}">
                <a16:creationId xmlns:a16="http://schemas.microsoft.com/office/drawing/2014/main" id="{15EA5314-4AF7-4D26-B0CA-A9F2E7021B5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17242" y="3418840"/>
            <a:ext cx="2916555" cy="29165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BFEFB7C-99BC-4428-9615-CF9A9526DF2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10</a:t>
            </a:r>
            <a:endParaRPr lang="en-US" b="1" dirty="0"/>
          </a:p>
        </p:txBody>
      </p:sp>
      <p:pic>
        <p:nvPicPr>
          <p:cNvPr id="5" name="Picture 4">
            <a:extLst>
              <a:ext uri="{FF2B5EF4-FFF2-40B4-BE49-F238E27FC236}">
                <a16:creationId xmlns:a16="http://schemas.microsoft.com/office/drawing/2014/main" id="{7E832E66-0F5F-40E8-9A9C-71F85EAC37F6}"/>
              </a:ext>
            </a:extLst>
          </p:cNvPr>
          <p:cNvPicPr>
            <a:picLocks noChangeAspect="1"/>
          </p:cNvPicPr>
          <p:nvPr/>
        </p:nvPicPr>
        <p:blipFill rotWithShape="1">
          <a:blip r:embed="rId3"/>
          <a:srcRect l="44167" t="12599" r="2750" b="22962"/>
          <a:stretch/>
        </p:blipFill>
        <p:spPr>
          <a:xfrm>
            <a:off x="2001520" y="3343275"/>
            <a:ext cx="4612640" cy="3149599"/>
          </a:xfrm>
          <a:prstGeom prst="rect">
            <a:avLst/>
          </a:prstGeom>
        </p:spPr>
      </p:pic>
      <p:sp>
        <p:nvSpPr>
          <p:cNvPr id="6" name="Oval 5">
            <a:extLst>
              <a:ext uri="{FF2B5EF4-FFF2-40B4-BE49-F238E27FC236}">
                <a16:creationId xmlns:a16="http://schemas.microsoft.com/office/drawing/2014/main" id="{A1D145B1-3671-4356-96C1-BB4907D6524A}"/>
              </a:ext>
            </a:extLst>
          </p:cNvPr>
          <p:cNvSpPr/>
          <p:nvPr/>
        </p:nvSpPr>
        <p:spPr>
          <a:xfrm rot="1893911">
            <a:off x="5665470" y="6027419"/>
            <a:ext cx="209550" cy="1104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182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219B-FD2D-4E22-A9C5-3499D879F1B9}"/>
              </a:ext>
            </a:extLst>
          </p:cNvPr>
          <p:cNvSpPr>
            <a:spLocks noGrp="1"/>
          </p:cNvSpPr>
          <p:nvPr>
            <p:ph type="title"/>
          </p:nvPr>
        </p:nvSpPr>
        <p:spPr>
          <a:xfrm>
            <a:off x="576115" y="272525"/>
            <a:ext cx="9689114" cy="1325563"/>
          </a:xfrm>
        </p:spPr>
        <p:txBody>
          <a:bodyPr/>
          <a:lstStyle/>
          <a:p>
            <a:r>
              <a:rPr lang="en-US" dirty="0"/>
              <a:t>As Japan opened to global trade in the 1830s, </a:t>
            </a:r>
            <a:r>
              <a:rPr lang="en-US" i="1" dirty="0"/>
              <a:t>ukiyo-e</a:t>
            </a:r>
            <a:r>
              <a:rPr lang="en-US" dirty="0"/>
              <a:t> prints became wildly popular across Europe. Ironically, this was due to their use of Prussian blue: despite being invented in Berlin in 1705, it was perceived as exotic. </a:t>
            </a:r>
            <a:br>
              <a:rPr lang="en-US" dirty="0"/>
            </a:br>
            <a:br>
              <a:rPr lang="en-US" sz="1000" dirty="0"/>
            </a:br>
            <a:r>
              <a:rPr lang="en-US" dirty="0"/>
              <a:t>After viewing a print of </a:t>
            </a:r>
            <a:r>
              <a:rPr lang="en-US" i="1" dirty="0"/>
              <a:t>The Great Wave</a:t>
            </a:r>
            <a:r>
              <a:rPr lang="en-US" dirty="0"/>
              <a:t>, one artist wrote in a </a:t>
            </a:r>
            <a:br>
              <a:rPr lang="en-US" dirty="0"/>
            </a:br>
            <a:r>
              <a:rPr lang="en-US" dirty="0"/>
              <a:t>correspondence: “these waves are claws, the boat is caught in </a:t>
            </a:r>
            <a:br>
              <a:rPr lang="en-US" dirty="0"/>
            </a:br>
            <a:r>
              <a:rPr lang="en-US" dirty="0"/>
              <a:t>them, you can feel it.” It likely inspired a future work that is</a:t>
            </a:r>
            <a:br>
              <a:rPr lang="en-US" dirty="0"/>
            </a:br>
            <a:r>
              <a:rPr lang="en-US" dirty="0"/>
              <a:t>usually seen as a hallucinatory creation. </a:t>
            </a:r>
            <a:r>
              <a:rPr lang="en-US" u="sng" dirty="0">
                <a:solidFill>
                  <a:srgbClr val="FF9933"/>
                </a:solidFill>
              </a:rPr>
              <a:t>What work? (5)</a:t>
            </a:r>
            <a:br>
              <a:rPr lang="en-US" dirty="0"/>
            </a:br>
            <a:br>
              <a:rPr lang="en-US" sz="1000" dirty="0"/>
            </a:br>
            <a:r>
              <a:rPr lang="en-US" dirty="0"/>
              <a:t>Recognizing the pigment’s appeal, merchants from East Asia </a:t>
            </a:r>
            <a:br>
              <a:rPr lang="en-US" dirty="0"/>
            </a:br>
            <a:r>
              <a:rPr lang="en-US" dirty="0"/>
              <a:t>began exporting a new version of an older product, by adding </a:t>
            </a:r>
            <a:br>
              <a:rPr lang="en-US" dirty="0"/>
            </a:br>
            <a:r>
              <a:rPr lang="en-US" dirty="0"/>
              <a:t>0.5 </a:t>
            </a:r>
            <a:r>
              <a:rPr lang="en-US" dirty="0" err="1"/>
              <a:t>lb</a:t>
            </a:r>
            <a:r>
              <a:rPr lang="en-US" dirty="0"/>
              <a:t> of roasted Prussian blue and gypsum per 100 </a:t>
            </a:r>
            <a:r>
              <a:rPr lang="en-US" dirty="0" err="1"/>
              <a:t>lb</a:t>
            </a:r>
            <a:r>
              <a:rPr lang="en-US" dirty="0"/>
              <a:t> of product prepared. This captured unwitting tastes abroad until 1897, when US legislation, in a precursor to a larger effort a decade later, made the practice unprofitable.  </a:t>
            </a:r>
            <a:r>
              <a:rPr lang="en-US" u="sng" dirty="0">
                <a:solidFill>
                  <a:srgbClr val="FF9933"/>
                </a:solidFill>
              </a:rPr>
              <a:t>What was the new product? (5)</a:t>
            </a:r>
          </a:p>
        </p:txBody>
      </p:sp>
      <p:sp>
        <p:nvSpPr>
          <p:cNvPr id="3" name="Rectangle 2">
            <a:extLst>
              <a:ext uri="{FF2B5EF4-FFF2-40B4-BE49-F238E27FC236}">
                <a16:creationId xmlns:a16="http://schemas.microsoft.com/office/drawing/2014/main" id="{AE5FED93-65EA-4E88-AC15-0AE6AFCBEA64}"/>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11</a:t>
            </a:r>
            <a:endParaRPr lang="en-US" b="1" dirty="0"/>
          </a:p>
        </p:txBody>
      </p:sp>
      <p:pic>
        <p:nvPicPr>
          <p:cNvPr id="4" name="Countdown - 1941">
            <a:hlinkClick r:id="" action="ppaction://media"/>
            <a:extLst>
              <a:ext uri="{FF2B5EF4-FFF2-40B4-BE49-F238E27FC236}">
                <a16:creationId xmlns:a16="http://schemas.microsoft.com/office/drawing/2014/main" id="{1B7E75DE-1126-48C7-9B2D-53B1825E35EF}"/>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pic>
        <p:nvPicPr>
          <p:cNvPr id="5" name="Picture 2">
            <a:extLst>
              <a:ext uri="{FF2B5EF4-FFF2-40B4-BE49-F238E27FC236}">
                <a16:creationId xmlns:a16="http://schemas.microsoft.com/office/drawing/2014/main" id="{3FB98C25-C405-427C-B20C-EC1FAE3890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2940" y="1820092"/>
            <a:ext cx="3626863" cy="2481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7013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42DF-32CF-4D4B-8D79-FF4ECAE80F95}"/>
              </a:ext>
            </a:extLst>
          </p:cNvPr>
          <p:cNvSpPr>
            <a:spLocks noGrp="1"/>
          </p:cNvSpPr>
          <p:nvPr>
            <p:ph type="title"/>
          </p:nvPr>
        </p:nvSpPr>
        <p:spPr/>
        <p:txBody>
          <a:bodyPr/>
          <a:lstStyle/>
          <a:p>
            <a:endParaRPr lang="en-US" dirty="0"/>
          </a:p>
        </p:txBody>
      </p:sp>
      <p:pic>
        <p:nvPicPr>
          <p:cNvPr id="20482" name="Picture 2">
            <a:extLst>
              <a:ext uri="{FF2B5EF4-FFF2-40B4-BE49-F238E27FC236}">
                <a16:creationId xmlns:a16="http://schemas.microsoft.com/office/drawing/2014/main" id="{30B79783-B573-48E6-9048-FD2B3AAB0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838200"/>
            <a:ext cx="8412163" cy="5755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A7C0D06-84F9-4E8D-BF2B-44901B81498E}"/>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11</a:t>
            </a:r>
            <a:endParaRPr lang="en-US" b="1" dirty="0"/>
          </a:p>
        </p:txBody>
      </p:sp>
    </p:spTree>
    <p:extLst>
      <p:ext uri="{BB962C8B-B14F-4D97-AF65-F5344CB8AC3E}">
        <p14:creationId xmlns:p14="http://schemas.microsoft.com/office/powerpoint/2010/main" val="3205106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4076701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C69EB-FE8F-4DF8-B77E-9B5A280EE71A}"/>
              </a:ext>
            </a:extLst>
          </p:cNvPr>
          <p:cNvSpPr>
            <a:spLocks noGrp="1"/>
          </p:cNvSpPr>
          <p:nvPr>
            <p:ph type="title"/>
          </p:nvPr>
        </p:nvSpPr>
        <p:spPr/>
        <p:txBody>
          <a:bodyPr anchor="ctr"/>
          <a:lstStyle/>
          <a:p>
            <a:r>
              <a:rPr lang="en-US" dirty="0">
                <a:latin typeface="Constantia" panose="02030602050306030303" pitchFamily="18" charset="0"/>
              </a:rPr>
              <a:t>Clockwise</a:t>
            </a:r>
          </a:p>
        </p:txBody>
      </p:sp>
      <p:sp>
        <p:nvSpPr>
          <p:cNvPr id="5" name="Text Placeholder 4">
            <a:extLst>
              <a:ext uri="{FF2B5EF4-FFF2-40B4-BE49-F238E27FC236}">
                <a16:creationId xmlns:a16="http://schemas.microsoft.com/office/drawing/2014/main" id="{2135F7E4-953D-46BF-A5AB-5D003EF5EA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18491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31F6-516B-4D8F-85CB-F5F33029BDB4}"/>
              </a:ext>
            </a:extLst>
          </p:cNvPr>
          <p:cNvSpPr>
            <a:spLocks noGrp="1"/>
          </p:cNvSpPr>
          <p:nvPr>
            <p:ph type="title"/>
          </p:nvPr>
        </p:nvSpPr>
        <p:spPr/>
        <p:txBody>
          <a:bodyPr/>
          <a:lstStyle/>
          <a:p>
            <a:r>
              <a:rPr lang="en-US" i="1" dirty="0"/>
              <a:t>The Great Wave </a:t>
            </a:r>
            <a:r>
              <a:rPr lang="en-US" dirty="0"/>
              <a:t>inspired </a:t>
            </a:r>
            <a:r>
              <a:rPr lang="en-US" i="1" dirty="0"/>
              <a:t>Starry Night</a:t>
            </a:r>
            <a:r>
              <a:rPr lang="en-US" dirty="0"/>
              <a:t> by Vincent van Gogh (1899)</a:t>
            </a:r>
            <a:endParaRPr lang="en-US" i="1" dirty="0"/>
          </a:p>
        </p:txBody>
      </p:sp>
      <p:sp>
        <p:nvSpPr>
          <p:cNvPr id="3" name="Rectangle 2">
            <a:extLst>
              <a:ext uri="{FF2B5EF4-FFF2-40B4-BE49-F238E27FC236}">
                <a16:creationId xmlns:a16="http://schemas.microsoft.com/office/drawing/2014/main" id="{CDFF35D3-7F15-4A1E-8DB0-16D70A4661B0}"/>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11</a:t>
            </a:r>
            <a:endParaRPr lang="en-US" b="1" dirty="0"/>
          </a:p>
        </p:txBody>
      </p:sp>
      <p:pic>
        <p:nvPicPr>
          <p:cNvPr id="6" name="Picture 2">
            <a:extLst>
              <a:ext uri="{FF2B5EF4-FFF2-40B4-BE49-F238E27FC236}">
                <a16:creationId xmlns:a16="http://schemas.microsoft.com/office/drawing/2014/main" id="{888F8694-7A94-44CE-95EE-6FE477112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99707"/>
            <a:ext cx="5290168" cy="3619500"/>
          </a:xfrm>
          <a:prstGeom prst="rect">
            <a:avLst/>
          </a:prstGeom>
          <a:noFill/>
          <a:extLst>
            <a:ext uri="{909E8E84-426E-40DD-AFC4-6F175D3DCCD1}">
              <a14:hiddenFill xmlns:a14="http://schemas.microsoft.com/office/drawing/2010/main">
                <a:solidFill>
                  <a:srgbClr val="FFFFFF"/>
                </a:solidFill>
              </a14:hiddenFill>
            </a:ext>
          </a:extLst>
        </p:spPr>
      </p:pic>
      <p:pic>
        <p:nvPicPr>
          <p:cNvPr id="32773" name="Picture 5">
            <a:extLst>
              <a:ext uri="{FF2B5EF4-FFF2-40B4-BE49-F238E27FC236}">
                <a16:creationId xmlns:a16="http://schemas.microsoft.com/office/drawing/2014/main" id="{0D0326D2-55EC-4EDC-96A5-DAACBEAF3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8025" y="1999707"/>
            <a:ext cx="4568781"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022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1944-71A5-4FC4-A530-DDD199254EDC}"/>
              </a:ext>
            </a:extLst>
          </p:cNvPr>
          <p:cNvSpPr>
            <a:spLocks noGrp="1"/>
          </p:cNvSpPr>
          <p:nvPr>
            <p:ph type="title"/>
          </p:nvPr>
        </p:nvSpPr>
        <p:spPr/>
        <p:txBody>
          <a:bodyPr/>
          <a:lstStyle/>
          <a:p>
            <a:r>
              <a:rPr lang="en-US" dirty="0"/>
              <a:t>Green tea was the export – Europeans and Americans were enamored by the color, and consumed green tea in large quantities, until the U.S. passed the Tea Importation Act of 1897 to control toxicity and adulteration. Later, in 1905, the Food and Drugs Administration (FDA) was created, and tea testing (image) fell under their purview till 1999.</a:t>
            </a:r>
          </a:p>
        </p:txBody>
      </p:sp>
      <p:sp>
        <p:nvSpPr>
          <p:cNvPr id="3" name="Rectangle 2">
            <a:extLst>
              <a:ext uri="{FF2B5EF4-FFF2-40B4-BE49-F238E27FC236}">
                <a16:creationId xmlns:a16="http://schemas.microsoft.com/office/drawing/2014/main" id="{48F9DE9D-1D30-4C09-AD97-DD675741AE9F}"/>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11</a:t>
            </a:r>
            <a:endParaRPr lang="en-US" b="1" dirty="0"/>
          </a:p>
        </p:txBody>
      </p:sp>
      <p:pic>
        <p:nvPicPr>
          <p:cNvPr id="4" name="Picture 2">
            <a:extLst>
              <a:ext uri="{FF2B5EF4-FFF2-40B4-BE49-F238E27FC236}">
                <a16:creationId xmlns:a16="http://schemas.microsoft.com/office/drawing/2014/main" id="{70992CFE-22CB-4642-896C-F45490C55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3828" y="2688772"/>
            <a:ext cx="4669971" cy="350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357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4DE7-4C26-499E-9536-FF30E26B0894}"/>
              </a:ext>
            </a:extLst>
          </p:cNvPr>
          <p:cNvSpPr>
            <a:spLocks noGrp="1"/>
          </p:cNvSpPr>
          <p:nvPr>
            <p:ph type="title"/>
          </p:nvPr>
        </p:nvSpPr>
        <p:spPr/>
        <p:txBody>
          <a:bodyPr>
            <a:normAutofit/>
          </a:bodyPr>
          <a:lstStyle/>
          <a:p>
            <a:r>
              <a:rPr lang="en-US" sz="2400" dirty="0"/>
              <a:t>Bonus trivia: Van Gogh copies of Hiroshige prints</a:t>
            </a:r>
          </a:p>
        </p:txBody>
      </p:sp>
      <p:sp>
        <p:nvSpPr>
          <p:cNvPr id="3" name="Rectangle 2">
            <a:extLst>
              <a:ext uri="{FF2B5EF4-FFF2-40B4-BE49-F238E27FC236}">
                <a16:creationId xmlns:a16="http://schemas.microsoft.com/office/drawing/2014/main" id="{1A6A5828-4AD5-4432-B64F-F2B1AEA9FF9A}"/>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11</a:t>
            </a:r>
            <a:endParaRPr lang="en-US" b="1" dirty="0"/>
          </a:p>
        </p:txBody>
      </p:sp>
      <p:pic>
        <p:nvPicPr>
          <p:cNvPr id="35842" name="Picture 2">
            <a:extLst>
              <a:ext uri="{FF2B5EF4-FFF2-40B4-BE49-F238E27FC236}">
                <a16:creationId xmlns:a16="http://schemas.microsoft.com/office/drawing/2014/main" id="{05337E6F-8FEA-4DF6-B677-063BC63E2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67"/>
          <a:stretch/>
        </p:blipFill>
        <p:spPr bwMode="auto">
          <a:xfrm>
            <a:off x="1104900" y="1206306"/>
            <a:ext cx="9482342" cy="5286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790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untdown - 1941">
            <a:hlinkClick r:id="" action="ppaction://media"/>
            <a:extLst>
              <a:ext uri="{FF2B5EF4-FFF2-40B4-BE49-F238E27FC236}">
                <a16:creationId xmlns:a16="http://schemas.microsoft.com/office/drawing/2014/main" id="{F1146B75-B7B0-49C2-A26B-600F41DF88D0}"/>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pic>
        <p:nvPicPr>
          <p:cNvPr id="14340" name="Picture 4" descr="barcelonalogos">
            <a:extLst>
              <a:ext uri="{FF2B5EF4-FFF2-40B4-BE49-F238E27FC236}">
                <a16:creationId xmlns:a16="http://schemas.microsoft.com/office/drawing/2014/main" id="{E443531A-365B-4371-80B5-0C64214135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21" t="39097" r="74628" b="39028"/>
          <a:stretch/>
        </p:blipFill>
        <p:spPr bwMode="auto">
          <a:xfrm>
            <a:off x="323801" y="4036457"/>
            <a:ext cx="2529900" cy="21759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54A07C-5166-424F-95D6-3A26D35C88EF}"/>
              </a:ext>
            </a:extLst>
          </p:cNvPr>
          <p:cNvSpPr>
            <a:spLocks noGrp="1"/>
          </p:cNvSpPr>
          <p:nvPr>
            <p:ph type="title"/>
          </p:nvPr>
        </p:nvSpPr>
        <p:spPr>
          <a:xfrm>
            <a:off x="3079437" y="424331"/>
            <a:ext cx="8544394" cy="1325563"/>
          </a:xfrm>
        </p:spPr>
        <p:txBody>
          <a:bodyPr/>
          <a:lstStyle/>
          <a:p>
            <a:r>
              <a:rPr lang="en-US" dirty="0"/>
              <a:t>In 1939, after his success in the Civil War, General Franco </a:t>
            </a:r>
            <a:br>
              <a:rPr lang="en-US" dirty="0"/>
            </a:br>
            <a:r>
              <a:rPr lang="en-US" dirty="0"/>
              <a:t>was keen to promote Spanish nationalism, at the expense of regional culture, as part of a homogenizing campaign in favor of </a:t>
            </a:r>
            <a:r>
              <a:rPr lang="en-US" dirty="0" err="1"/>
              <a:t>Castilianism</a:t>
            </a:r>
            <a:r>
              <a:rPr lang="en-US" dirty="0"/>
              <a:t>. </a:t>
            </a:r>
            <a:br>
              <a:rPr lang="en-US" dirty="0"/>
            </a:br>
            <a:br>
              <a:rPr lang="en-US" dirty="0"/>
            </a:br>
            <a:r>
              <a:rPr lang="en-US" dirty="0"/>
              <a:t>FC Barcelona was one his prominent targets, and so he ordered two changes to be made to the club’s crest to reflect this nationalist mission. </a:t>
            </a:r>
            <a:br>
              <a:rPr lang="en-US" dirty="0"/>
            </a:br>
            <a:br>
              <a:rPr lang="en-US" dirty="0"/>
            </a:br>
            <a:r>
              <a:rPr lang="en-US" u="sng" dirty="0">
                <a:solidFill>
                  <a:srgbClr val="FF9933"/>
                </a:solidFill>
              </a:rPr>
              <a:t>What two changes did Franco order, and why? (10)</a:t>
            </a:r>
            <a:br>
              <a:rPr lang="en-US" u="sng" dirty="0"/>
            </a:br>
            <a:br>
              <a:rPr lang="en-US" u="sng" dirty="0"/>
            </a:br>
            <a:endParaRPr lang="en-US" dirty="0"/>
          </a:p>
        </p:txBody>
      </p:sp>
      <p:sp>
        <p:nvSpPr>
          <p:cNvPr id="3" name="Rectangle 2">
            <a:extLst>
              <a:ext uri="{FF2B5EF4-FFF2-40B4-BE49-F238E27FC236}">
                <a16:creationId xmlns:a16="http://schemas.microsoft.com/office/drawing/2014/main" id="{C69D8069-2B48-4894-AA2C-9806D31BDF86}"/>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12</a:t>
            </a:r>
            <a:endParaRPr lang="en-US" b="1" dirty="0"/>
          </a:p>
        </p:txBody>
      </p:sp>
      <p:pic>
        <p:nvPicPr>
          <p:cNvPr id="14338" name="Picture 2" descr="barcelonalogos">
            <a:extLst>
              <a:ext uri="{FF2B5EF4-FFF2-40B4-BE49-F238E27FC236}">
                <a16:creationId xmlns:a16="http://schemas.microsoft.com/office/drawing/2014/main" id="{D841E8D5-F3C5-4B4D-AFDC-893E9A4E95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3487" t="8299" b="65867"/>
          <a:stretch/>
        </p:blipFill>
        <p:spPr bwMode="auto">
          <a:xfrm>
            <a:off x="313973" y="1104893"/>
            <a:ext cx="2549556" cy="219289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6F4581-B197-40F8-8DA3-2401D4807A11}"/>
              </a:ext>
            </a:extLst>
          </p:cNvPr>
          <p:cNvSpPr txBox="1"/>
          <p:nvPr/>
        </p:nvSpPr>
        <p:spPr>
          <a:xfrm>
            <a:off x="603148" y="657225"/>
            <a:ext cx="1971207" cy="430887"/>
          </a:xfrm>
          <a:prstGeom prst="rect">
            <a:avLst/>
          </a:prstGeom>
          <a:noFill/>
        </p:spPr>
        <p:txBody>
          <a:bodyPr wrap="square" rtlCol="0">
            <a:spAutoFit/>
          </a:bodyPr>
          <a:lstStyle/>
          <a:p>
            <a:pPr algn="ctr"/>
            <a:r>
              <a:rPr lang="en-US" sz="2200" u="sng" dirty="0">
                <a:latin typeface="Constantia" panose="02030602050306030303" pitchFamily="18" charset="0"/>
              </a:rPr>
              <a:t>Pre-Franco</a:t>
            </a:r>
          </a:p>
        </p:txBody>
      </p:sp>
      <p:sp>
        <p:nvSpPr>
          <p:cNvPr id="7" name="TextBox 6">
            <a:extLst>
              <a:ext uri="{FF2B5EF4-FFF2-40B4-BE49-F238E27FC236}">
                <a16:creationId xmlns:a16="http://schemas.microsoft.com/office/drawing/2014/main" id="{45806689-28F9-4A2D-B279-1A99B1E4D1B8}"/>
              </a:ext>
            </a:extLst>
          </p:cNvPr>
          <p:cNvSpPr txBox="1"/>
          <p:nvPr/>
        </p:nvSpPr>
        <p:spPr>
          <a:xfrm>
            <a:off x="603148" y="3612118"/>
            <a:ext cx="1971207" cy="430887"/>
          </a:xfrm>
          <a:prstGeom prst="rect">
            <a:avLst/>
          </a:prstGeom>
          <a:noFill/>
        </p:spPr>
        <p:txBody>
          <a:bodyPr wrap="square" rtlCol="0">
            <a:spAutoFit/>
          </a:bodyPr>
          <a:lstStyle/>
          <a:p>
            <a:pPr algn="ctr"/>
            <a:r>
              <a:rPr lang="en-US" sz="2200" u="sng" dirty="0">
                <a:latin typeface="Constantia" panose="02030602050306030303" pitchFamily="18" charset="0"/>
              </a:rPr>
              <a:t>Franco</a:t>
            </a:r>
          </a:p>
        </p:txBody>
      </p:sp>
    </p:spTree>
    <p:extLst>
      <p:ext uri="{BB962C8B-B14F-4D97-AF65-F5344CB8AC3E}">
        <p14:creationId xmlns:p14="http://schemas.microsoft.com/office/powerpoint/2010/main" val="23765517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2031295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6CF34-B347-41A1-A443-641BB0E987A9}"/>
              </a:ext>
            </a:extLst>
          </p:cNvPr>
          <p:cNvSpPr>
            <a:spLocks noGrp="1"/>
          </p:cNvSpPr>
          <p:nvPr>
            <p:ph type="title"/>
          </p:nvPr>
        </p:nvSpPr>
        <p:spPr/>
        <p:txBody>
          <a:bodyPr>
            <a:noAutofit/>
          </a:bodyPr>
          <a:lstStyle/>
          <a:p>
            <a:r>
              <a:rPr lang="en-US" sz="2400" dirty="0"/>
              <a:t>Franco first ordered the club’s name to be changed from FCB, or </a:t>
            </a:r>
            <a:r>
              <a:rPr lang="en-US" sz="2400" dirty="0" err="1"/>
              <a:t>Futbol</a:t>
            </a:r>
            <a:r>
              <a:rPr lang="en-US" sz="2400" dirty="0"/>
              <a:t> Club Barcelona (the Catalan name) to CFB, or Club de </a:t>
            </a:r>
            <a:r>
              <a:rPr lang="en-US" sz="2400" dirty="0" err="1"/>
              <a:t>Futbol</a:t>
            </a:r>
            <a:r>
              <a:rPr lang="en-US" sz="2400" dirty="0"/>
              <a:t> de Barcelona (in Spanish).</a:t>
            </a:r>
            <a:br>
              <a:rPr lang="en-US" sz="2400" dirty="0"/>
            </a:br>
            <a:br>
              <a:rPr lang="en-US" sz="2400" dirty="0"/>
            </a:br>
            <a:r>
              <a:rPr lang="en-US" sz="2400" dirty="0"/>
              <a:t>Franco also ordered the reworking of the top right hand corner of the badge, so that it did not resemble a Catalan flag, but retained the red and yellow colors which signified Spain.</a:t>
            </a:r>
          </a:p>
        </p:txBody>
      </p:sp>
      <p:sp>
        <p:nvSpPr>
          <p:cNvPr id="3" name="Rectangle 2">
            <a:extLst>
              <a:ext uri="{FF2B5EF4-FFF2-40B4-BE49-F238E27FC236}">
                <a16:creationId xmlns:a16="http://schemas.microsoft.com/office/drawing/2014/main" id="{93F86DE8-B82F-4522-A6B7-79E6EFA4A036}"/>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12</a:t>
            </a:r>
            <a:endParaRPr lang="en-US" b="1" dirty="0"/>
          </a:p>
        </p:txBody>
      </p:sp>
      <p:pic>
        <p:nvPicPr>
          <p:cNvPr id="5" name="Picture 4">
            <a:extLst>
              <a:ext uri="{FF2B5EF4-FFF2-40B4-BE49-F238E27FC236}">
                <a16:creationId xmlns:a16="http://schemas.microsoft.com/office/drawing/2014/main" id="{356CFEA1-A21E-484D-9565-F50EE5D28B81}"/>
              </a:ext>
            </a:extLst>
          </p:cNvPr>
          <p:cNvPicPr>
            <a:picLocks noChangeAspect="1"/>
          </p:cNvPicPr>
          <p:nvPr/>
        </p:nvPicPr>
        <p:blipFill>
          <a:blip r:embed="rId2"/>
          <a:stretch>
            <a:fillRect/>
          </a:stretch>
        </p:blipFill>
        <p:spPr>
          <a:xfrm>
            <a:off x="5212895" y="3429000"/>
            <a:ext cx="4752975" cy="3168650"/>
          </a:xfrm>
          <a:prstGeom prst="rect">
            <a:avLst/>
          </a:prstGeom>
        </p:spPr>
      </p:pic>
    </p:spTree>
    <p:extLst>
      <p:ext uri="{BB962C8B-B14F-4D97-AF65-F5344CB8AC3E}">
        <p14:creationId xmlns:p14="http://schemas.microsoft.com/office/powerpoint/2010/main" val="3349546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8805-0AA3-428D-B7FA-790634FF3F50}"/>
              </a:ext>
            </a:extLst>
          </p:cNvPr>
          <p:cNvSpPr>
            <a:spLocks noGrp="1"/>
          </p:cNvSpPr>
          <p:nvPr>
            <p:ph type="title"/>
          </p:nvPr>
        </p:nvSpPr>
        <p:spPr/>
        <p:txBody>
          <a:bodyPr/>
          <a:lstStyle/>
          <a:p>
            <a:r>
              <a:rPr lang="en-US" dirty="0"/>
              <a:t>In 1948, Clement Attlee pushed India to include a certain constitutional provision. </a:t>
            </a:r>
            <a:br>
              <a:rPr lang="en-US" dirty="0"/>
            </a:br>
            <a:r>
              <a:rPr lang="en-US" dirty="0"/>
              <a:t>He viewed this provision as well aligned with India’s historic legacy of empires and pitched his proposal as universal in nature, transcending creeds and races. The INC was opposed to this idea, fearing it compromised India’s commitment to non-alignment. Nehru, however, eventually acceded to a modified version of the request, although it was not constitutionalized. </a:t>
            </a:r>
            <a:r>
              <a:rPr lang="en-US" u="sng" dirty="0">
                <a:solidFill>
                  <a:srgbClr val="FF9933"/>
                </a:solidFill>
              </a:rPr>
              <a:t>What did Attlee want India to do? (5)</a:t>
            </a:r>
            <a:br>
              <a:rPr lang="en-US" u="sng" dirty="0">
                <a:solidFill>
                  <a:srgbClr val="FF9933"/>
                </a:solidFill>
              </a:rPr>
            </a:br>
            <a:br>
              <a:rPr lang="en-US" u="sng" dirty="0">
                <a:solidFill>
                  <a:srgbClr val="FF9933"/>
                </a:solidFill>
              </a:rPr>
            </a:br>
            <a:r>
              <a:rPr lang="en-US" dirty="0"/>
              <a:t>While India considered Attlee’s request, there were consequences in the sporting world. At the 1947 ICC Conference, the question of India’s status was raised. The ICC, wishing to stay true to roots, changed India’s status to provisional, and did not list any visits to or from India in the cricket calendar.  This position was reversed, and India was re-admitted as a full member with Nehru’s actions in 1950. </a:t>
            </a:r>
            <a:r>
              <a:rPr lang="en-US" u="sng" dirty="0">
                <a:solidFill>
                  <a:srgbClr val="FF9933"/>
                </a:solidFill>
              </a:rPr>
              <a:t>Why did the ICC change India’s status? (5)</a:t>
            </a:r>
            <a:br>
              <a:rPr lang="en-US" dirty="0"/>
            </a:br>
            <a:endParaRPr lang="en-US" dirty="0"/>
          </a:p>
        </p:txBody>
      </p:sp>
      <p:sp>
        <p:nvSpPr>
          <p:cNvPr id="4" name="Rectangle 3">
            <a:extLst>
              <a:ext uri="{FF2B5EF4-FFF2-40B4-BE49-F238E27FC236}">
                <a16:creationId xmlns:a16="http://schemas.microsoft.com/office/drawing/2014/main" id="{A83C40B4-7421-4AA0-9ADA-8C6D80E79631}"/>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13</a:t>
            </a:r>
            <a:endParaRPr lang="en-US" b="1" dirty="0"/>
          </a:p>
        </p:txBody>
      </p:sp>
      <p:pic>
        <p:nvPicPr>
          <p:cNvPr id="5" name="Countdown - 1941">
            <a:hlinkClick r:id="" action="ppaction://media"/>
            <a:extLst>
              <a:ext uri="{FF2B5EF4-FFF2-40B4-BE49-F238E27FC236}">
                <a16:creationId xmlns:a16="http://schemas.microsoft.com/office/drawing/2014/main" id="{8FDF710D-CC23-4D7B-A9F4-A93D692FFF86}"/>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20836661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4150131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p:txBody>
          <a:bodyPr>
            <a:normAutofit fontScale="90000"/>
          </a:bodyPr>
          <a:lstStyle/>
          <a:p>
            <a:r>
              <a:rPr lang="en-US" sz="2800" dirty="0"/>
              <a:t>Attlee wanted a role for the British King (likely as a nominal head of state) in the Indian Constitution. The Indian Constitution did not carve out such a role, but Nehru joined the Commonwealth of Nations in 1950.</a:t>
            </a:r>
            <a:br>
              <a:rPr lang="en-US" sz="2800" dirty="0"/>
            </a:br>
            <a:br>
              <a:rPr lang="en-US" sz="2800" dirty="0"/>
            </a:br>
            <a:r>
              <a:rPr lang="en-US" sz="2800" dirty="0"/>
              <a:t>The ICC used to stand for the Imperial Cricket Conference, since cricket was only to be played by Britain, its colonies and countries that were dominion to the British Crown. With uncertainty over India joining the Commonwealth or creating a constitutional role for the King, the ICC chose not to include them to stay true to their roots.</a:t>
            </a:r>
            <a:br>
              <a:rPr lang="en-US" sz="2800" dirty="0"/>
            </a:br>
            <a:br>
              <a:rPr lang="en-US" sz="2800" dirty="0"/>
            </a:br>
            <a:endParaRPr lang="en-US" sz="2800" dirty="0"/>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13</a:t>
            </a:r>
            <a:endParaRPr lang="en-US" b="1" dirty="0"/>
          </a:p>
        </p:txBody>
      </p:sp>
    </p:spTree>
    <p:extLst>
      <p:ext uri="{BB962C8B-B14F-4D97-AF65-F5344CB8AC3E}">
        <p14:creationId xmlns:p14="http://schemas.microsoft.com/office/powerpoint/2010/main" val="4238783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C69EB-FE8F-4DF8-B77E-9B5A280EE71A}"/>
              </a:ext>
            </a:extLst>
          </p:cNvPr>
          <p:cNvSpPr>
            <a:spLocks noGrp="1"/>
          </p:cNvSpPr>
          <p:nvPr>
            <p:ph type="title"/>
          </p:nvPr>
        </p:nvSpPr>
        <p:spPr/>
        <p:txBody>
          <a:bodyPr anchor="ctr"/>
          <a:lstStyle/>
          <a:p>
            <a:r>
              <a:rPr lang="en-US" dirty="0"/>
              <a:t>Anti-Clockwise</a:t>
            </a:r>
          </a:p>
        </p:txBody>
      </p:sp>
      <p:sp>
        <p:nvSpPr>
          <p:cNvPr id="5" name="Text Placeholder 4">
            <a:extLst>
              <a:ext uri="{FF2B5EF4-FFF2-40B4-BE49-F238E27FC236}">
                <a16:creationId xmlns:a16="http://schemas.microsoft.com/office/drawing/2014/main" id="{2135F7E4-953D-46BF-A5AB-5D003EF5EA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20986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2693B9-43D9-4E99-A10A-BA0448A6664E}"/>
              </a:ext>
            </a:extLst>
          </p:cNvPr>
          <p:cNvSpPr>
            <a:spLocks noGrp="1"/>
          </p:cNvSpPr>
          <p:nvPr>
            <p:ph type="title"/>
          </p:nvPr>
        </p:nvSpPr>
        <p:spPr/>
        <p:txBody>
          <a:bodyPr/>
          <a:lstStyle/>
          <a:p>
            <a:endParaRPr lang="en-US" dirty="0"/>
          </a:p>
        </p:txBody>
      </p:sp>
      <p:sp>
        <p:nvSpPr>
          <p:cNvPr id="10" name="Rectangle 9">
            <a:extLst>
              <a:ext uri="{FF2B5EF4-FFF2-40B4-BE49-F238E27FC236}">
                <a16:creationId xmlns:a16="http://schemas.microsoft.com/office/drawing/2014/main" id="{DB007C36-602A-461C-9E05-AC98E835AD7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a:t>
            </a:r>
            <a:endParaRPr lang="en-US" b="1" dirty="0"/>
          </a:p>
        </p:txBody>
      </p:sp>
      <p:pic>
        <p:nvPicPr>
          <p:cNvPr id="2" name="Online Media 1" title="Dance of the Sugar Plum Fairy in George Balanchine's The Nutcracker ™">
            <a:hlinkClick r:id="" action="ppaction://media"/>
            <a:extLst>
              <a:ext uri="{FF2B5EF4-FFF2-40B4-BE49-F238E27FC236}">
                <a16:creationId xmlns:a16="http://schemas.microsoft.com/office/drawing/2014/main" id="{12279FD8-C7A3-4761-9EF2-0345ABF4C098}"/>
              </a:ext>
            </a:extLst>
          </p:cNvPr>
          <p:cNvPicPr>
            <a:picLocks noRot="1" noChangeAspect="1"/>
          </p:cNvPicPr>
          <p:nvPr>
            <a:videoFile r:link="rId1"/>
          </p:nvPr>
        </p:nvPicPr>
        <p:blipFill>
          <a:blip r:embed="rId3"/>
          <a:stretch>
            <a:fillRect/>
          </a:stretch>
        </p:blipFill>
        <p:spPr>
          <a:xfrm>
            <a:off x="1692022" y="1153885"/>
            <a:ext cx="9179795" cy="5163634"/>
          </a:xfrm>
          <a:prstGeom prst="rect">
            <a:avLst/>
          </a:prstGeom>
        </p:spPr>
      </p:pic>
    </p:spTree>
    <p:extLst>
      <p:ext uri="{BB962C8B-B14F-4D97-AF65-F5344CB8AC3E}">
        <p14:creationId xmlns:p14="http://schemas.microsoft.com/office/powerpoint/2010/main" val="1059650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219B-FD2D-4E22-A9C5-3499D879F1B9}"/>
              </a:ext>
            </a:extLst>
          </p:cNvPr>
          <p:cNvSpPr>
            <a:spLocks noGrp="1"/>
          </p:cNvSpPr>
          <p:nvPr>
            <p:ph type="title"/>
          </p:nvPr>
        </p:nvSpPr>
        <p:spPr/>
        <p:txBody>
          <a:bodyPr>
            <a:noAutofit/>
          </a:bodyPr>
          <a:lstStyle/>
          <a:p>
            <a:r>
              <a:rPr lang="en-US" sz="2300" dirty="0"/>
              <a:t>At Mexico 1986, Argentina’s kit was designed by Le Coq Sportif. Apart from the colors, there was one important design difference between the home and away kits. Playing in their away strip for the first time in the R16 v. Uruguay, Argentina held on for a 1-0 win. Coach Carlos </a:t>
            </a:r>
            <a:r>
              <a:rPr lang="en-US" sz="2300" dirty="0" err="1"/>
              <a:t>Bilardo</a:t>
            </a:r>
            <a:r>
              <a:rPr lang="en-US" sz="2300" dirty="0"/>
              <a:t> found his players more tired and less mobile than usual after that game and pinned the blame on Le </a:t>
            </a:r>
            <a:r>
              <a:rPr lang="en-US" sz="2300" dirty="0" err="1"/>
              <a:t>Coq’s</a:t>
            </a:r>
            <a:r>
              <a:rPr lang="en-US" sz="2300" dirty="0"/>
              <a:t> kit.</a:t>
            </a:r>
            <a:br>
              <a:rPr lang="en-US" sz="2300" dirty="0"/>
            </a:br>
            <a:br>
              <a:rPr lang="en-US" sz="1000" dirty="0"/>
            </a:br>
            <a:r>
              <a:rPr lang="en-US" sz="2300" dirty="0"/>
              <a:t>Deciding that his players could not play in that strip again, </a:t>
            </a:r>
            <a:r>
              <a:rPr lang="en-US" sz="2300" dirty="0" err="1"/>
              <a:t>Bilardo</a:t>
            </a:r>
            <a:r>
              <a:rPr lang="en-US" sz="2300" dirty="0"/>
              <a:t> set off on a hunt across Mexico for a similarly colored Le Coq strip, fortuitously finding some in a store run by his 3</a:t>
            </a:r>
            <a:r>
              <a:rPr lang="en-US" sz="2300" baseline="30000" dirty="0"/>
              <a:t>rd</a:t>
            </a:r>
            <a:r>
              <a:rPr lang="en-US" sz="2300" dirty="0"/>
              <a:t> choice GK. An unnamed designer sketched out the Argentina badge on his computer, which explains its crude shape and the lack of stars. Finally, shiny grey numbers used for NFL teams was stitched onto the backs. While most players were nonplussed, Maradona loved the jerseys and said “We will beat the English with this.” </a:t>
            </a:r>
            <a:r>
              <a:rPr lang="en-US" sz="2300" u="sng" dirty="0">
                <a:solidFill>
                  <a:srgbClr val="FF9933"/>
                </a:solidFill>
              </a:rPr>
              <a:t>Why did Argentina seek a replacement kit? (10)</a:t>
            </a:r>
            <a:endParaRPr lang="en-US" sz="2300" dirty="0">
              <a:solidFill>
                <a:srgbClr val="FF9933"/>
              </a:solidFill>
            </a:endParaRPr>
          </a:p>
        </p:txBody>
      </p:sp>
      <p:sp>
        <p:nvSpPr>
          <p:cNvPr id="3" name="Rectangle 2">
            <a:extLst>
              <a:ext uri="{FF2B5EF4-FFF2-40B4-BE49-F238E27FC236}">
                <a16:creationId xmlns:a16="http://schemas.microsoft.com/office/drawing/2014/main" id="{AE5FED93-65EA-4E88-AC15-0AE6AFCBEA64}"/>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14</a:t>
            </a:r>
            <a:endParaRPr lang="en-US" b="1" dirty="0"/>
          </a:p>
        </p:txBody>
      </p:sp>
      <p:pic>
        <p:nvPicPr>
          <p:cNvPr id="4" name="Countdown - 1941">
            <a:hlinkClick r:id="" action="ppaction://media"/>
            <a:extLst>
              <a:ext uri="{FF2B5EF4-FFF2-40B4-BE49-F238E27FC236}">
                <a16:creationId xmlns:a16="http://schemas.microsoft.com/office/drawing/2014/main" id="{1B7E75DE-1126-48C7-9B2D-53B1825E35EF}"/>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42654099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219B-FD2D-4E22-A9C5-3499D879F1B9}"/>
              </a:ext>
            </a:extLst>
          </p:cNvPr>
          <p:cNvSpPr>
            <a:spLocks noGrp="1"/>
          </p:cNvSpPr>
          <p:nvPr>
            <p:ph type="title"/>
          </p:nvPr>
        </p:nvSpPr>
        <p:spPr/>
        <p:txBody>
          <a:bodyPr>
            <a:noAutofit/>
          </a:bodyPr>
          <a:lstStyle/>
          <a:p>
            <a:endParaRPr lang="en-US" sz="2300" dirty="0"/>
          </a:p>
        </p:txBody>
      </p:sp>
      <p:sp>
        <p:nvSpPr>
          <p:cNvPr id="3" name="Rectangle 2">
            <a:extLst>
              <a:ext uri="{FF2B5EF4-FFF2-40B4-BE49-F238E27FC236}">
                <a16:creationId xmlns:a16="http://schemas.microsoft.com/office/drawing/2014/main" id="{AE5FED93-65EA-4E88-AC15-0AE6AFCBEA64}"/>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14</a:t>
            </a:r>
            <a:endParaRPr lang="en-US" b="1" dirty="0"/>
          </a:p>
        </p:txBody>
      </p:sp>
      <p:pic>
        <p:nvPicPr>
          <p:cNvPr id="17410" name="Picture 2" descr="Diego Maradona of Argentina during the FIFA World Cup match between... News  Photo - Getty Images">
            <a:extLst>
              <a:ext uri="{FF2B5EF4-FFF2-40B4-BE49-F238E27FC236}">
                <a16:creationId xmlns:a16="http://schemas.microsoft.com/office/drawing/2014/main" id="{636DE986-F5A8-4AAC-907C-97873A151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230" y="705643"/>
            <a:ext cx="3894620" cy="517207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The story behind the jersey Diego Maradona wore 30 years ago for his “Hand  of God” goal — Quartz">
            <a:extLst>
              <a:ext uri="{FF2B5EF4-FFF2-40B4-BE49-F238E27FC236}">
                <a16:creationId xmlns:a16="http://schemas.microsoft.com/office/drawing/2014/main" id="{04BDAD6F-8A4F-4A92-B8AA-99AEECA41F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074"/>
          <a:stretch/>
        </p:blipFill>
        <p:spPr bwMode="auto">
          <a:xfrm>
            <a:off x="5165879" y="705642"/>
            <a:ext cx="6061748" cy="5172075"/>
          </a:xfrm>
          <a:prstGeom prst="rect">
            <a:avLst/>
          </a:prstGeom>
          <a:noFill/>
          <a:extLst>
            <a:ext uri="{909E8E84-426E-40DD-AFC4-6F175D3DCCD1}">
              <a14:hiddenFill xmlns:a14="http://schemas.microsoft.com/office/drawing/2010/main">
                <a:solidFill>
                  <a:srgbClr val="FFFFFF"/>
                </a:solidFill>
              </a14:hiddenFill>
            </a:ext>
          </a:extLst>
        </p:spPr>
      </p:pic>
      <p:pic>
        <p:nvPicPr>
          <p:cNvPr id="7" name="Countdown - 1941">
            <a:hlinkClick r:id="" action="ppaction://media"/>
            <a:extLst>
              <a:ext uri="{FF2B5EF4-FFF2-40B4-BE49-F238E27FC236}">
                <a16:creationId xmlns:a16="http://schemas.microsoft.com/office/drawing/2014/main" id="{6CB4587E-12F0-4405-A738-8A409B06AFA1}"/>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6"/>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2407077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362149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D89F-5A78-4C0B-8D62-513988465A26}"/>
              </a:ext>
            </a:extLst>
          </p:cNvPr>
          <p:cNvSpPr>
            <a:spLocks noGrp="1"/>
          </p:cNvSpPr>
          <p:nvPr>
            <p:ph type="title"/>
          </p:nvPr>
        </p:nvSpPr>
        <p:spPr/>
        <p:txBody>
          <a:bodyPr/>
          <a:lstStyle/>
          <a:p>
            <a:r>
              <a:rPr lang="en-US" dirty="0"/>
              <a:t>Le Coq made the home kit using a revolutionary 'bee hive' technology that permitted air to circulate through the fabric. The nation's secondary blue jersey, however, was a more traditional cotton design. Because of the heat and humidity in Mexico, the Argentine players were drenched at the end of the match. The Argentine kit man even joked that when they looked for scales, “I am exaggerating, but they weighed something like ten kilos more.”</a:t>
            </a:r>
          </a:p>
        </p:txBody>
      </p:sp>
      <p:pic>
        <p:nvPicPr>
          <p:cNvPr id="3" name="Picture 2" descr="Diego Maradona of Argentina during the FIFA World Cup match between... News  Photo - Getty Images">
            <a:extLst>
              <a:ext uri="{FF2B5EF4-FFF2-40B4-BE49-F238E27FC236}">
                <a16:creationId xmlns:a16="http://schemas.microsoft.com/office/drawing/2014/main" id="{AC3A71EC-7D83-4755-A53D-EAF61EED8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6726" y="3219450"/>
            <a:ext cx="2216873" cy="29440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The story behind the jersey Diego Maradona wore 30 years ago for his “Hand  of God” goal — Quartz">
            <a:extLst>
              <a:ext uri="{FF2B5EF4-FFF2-40B4-BE49-F238E27FC236}">
                <a16:creationId xmlns:a16="http://schemas.microsoft.com/office/drawing/2014/main" id="{3C9AABAD-B186-4460-8942-F62DEBB76A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074"/>
          <a:stretch/>
        </p:blipFill>
        <p:spPr bwMode="auto">
          <a:xfrm>
            <a:off x="6815170" y="3219450"/>
            <a:ext cx="3450432" cy="294401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DBD2720-F907-4E15-BA72-7BB6187DCA4E}"/>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14</a:t>
            </a:r>
            <a:endParaRPr lang="en-US" b="1" dirty="0"/>
          </a:p>
        </p:txBody>
      </p:sp>
    </p:spTree>
    <p:extLst>
      <p:ext uri="{BB962C8B-B14F-4D97-AF65-F5344CB8AC3E}">
        <p14:creationId xmlns:p14="http://schemas.microsoft.com/office/powerpoint/2010/main" val="2202324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219B-FD2D-4E22-A9C5-3499D879F1B9}"/>
              </a:ext>
            </a:extLst>
          </p:cNvPr>
          <p:cNvSpPr>
            <a:spLocks noGrp="1"/>
          </p:cNvSpPr>
          <p:nvPr>
            <p:ph type="title"/>
          </p:nvPr>
        </p:nvSpPr>
        <p:spPr>
          <a:xfrm>
            <a:off x="838200" y="365125"/>
            <a:ext cx="8109857" cy="1325563"/>
          </a:xfrm>
        </p:spPr>
        <p:txBody>
          <a:bodyPr/>
          <a:lstStyle/>
          <a:p>
            <a:r>
              <a:rPr lang="en-US" dirty="0"/>
              <a:t>Ahead of the Battle of Surabaya in 1945, the city’s Hotel Yamato served as the headquarters for the Recovery of Allied Prisoners of War association. On September 19, group of recently released Allied troops climbed to the rooftop of the hotel and engaged in a pointed display of patriotism. A group of Indonesians then responded with a gesture that visually, and very starkly, symbolized the desire for independence from colonial rule.</a:t>
            </a:r>
            <a:br>
              <a:rPr lang="en-US" dirty="0"/>
            </a:br>
            <a:br>
              <a:rPr lang="en-US" sz="1000" dirty="0"/>
            </a:br>
            <a:r>
              <a:rPr lang="en-US" dirty="0"/>
              <a:t>Photographs from the incident made their way across the nation and marked the beginning of the Indonesian War of Independence for many. Surabaya continues to commemorate this event annually, at the hotel now called the Hotel </a:t>
            </a:r>
            <a:r>
              <a:rPr lang="en-US" dirty="0" err="1"/>
              <a:t>Majahapit</a:t>
            </a:r>
            <a:r>
              <a:rPr lang="en-US" dirty="0"/>
              <a:t>.</a:t>
            </a:r>
            <a:br>
              <a:rPr lang="en-US" dirty="0"/>
            </a:br>
            <a:br>
              <a:rPr lang="en-US" sz="1000" dirty="0"/>
            </a:br>
            <a:r>
              <a:rPr lang="en-US" u="sng" dirty="0">
                <a:solidFill>
                  <a:srgbClr val="FF9933"/>
                </a:solidFill>
              </a:rPr>
              <a:t>How did the crowd respond to the Allied troops’ actions? (10)</a:t>
            </a:r>
            <a:br>
              <a:rPr lang="en-US" dirty="0"/>
            </a:br>
            <a:endParaRPr lang="en-US" dirty="0"/>
          </a:p>
        </p:txBody>
      </p:sp>
      <p:sp>
        <p:nvSpPr>
          <p:cNvPr id="3" name="Rectangle 2">
            <a:extLst>
              <a:ext uri="{FF2B5EF4-FFF2-40B4-BE49-F238E27FC236}">
                <a16:creationId xmlns:a16="http://schemas.microsoft.com/office/drawing/2014/main" id="{AE5FED93-65EA-4E88-AC15-0AE6AFCBEA64}"/>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15</a:t>
            </a:r>
            <a:endParaRPr lang="en-US" b="1" dirty="0"/>
          </a:p>
        </p:txBody>
      </p:sp>
      <p:pic>
        <p:nvPicPr>
          <p:cNvPr id="4" name="Countdown - 1941">
            <a:hlinkClick r:id="" action="ppaction://media"/>
            <a:extLst>
              <a:ext uri="{FF2B5EF4-FFF2-40B4-BE49-F238E27FC236}">
                <a16:creationId xmlns:a16="http://schemas.microsoft.com/office/drawing/2014/main" id="{1B7E75DE-1126-48C7-9B2D-53B1825E35EF}"/>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pic>
        <p:nvPicPr>
          <p:cNvPr id="5" name="Picture 3">
            <a:extLst>
              <a:ext uri="{FF2B5EF4-FFF2-40B4-BE49-F238E27FC236}">
                <a16:creationId xmlns:a16="http://schemas.microsoft.com/office/drawing/2014/main" id="{08C73725-1AEC-44FB-B9D9-C82DF7E0E2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8057" y="1189348"/>
            <a:ext cx="3164939" cy="447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7795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3763695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7B20-4CDF-421D-BF0C-6B772365F2D1}"/>
              </a:ext>
            </a:extLst>
          </p:cNvPr>
          <p:cNvSpPr>
            <a:spLocks noGrp="1"/>
          </p:cNvSpPr>
          <p:nvPr>
            <p:ph type="title"/>
          </p:nvPr>
        </p:nvSpPr>
        <p:spPr/>
        <p:txBody>
          <a:bodyPr>
            <a:noAutofit/>
          </a:bodyPr>
          <a:lstStyle/>
          <a:p>
            <a:r>
              <a:rPr lang="en-US" sz="2400" dirty="0"/>
              <a:t>Dutch soldiers recently released from captivity enthusiastically raised the Dutch flag atop the hotel. In response, as a stand against Dutch colonialism, Indonesians climbed the hotel, lowered the Dutch flag, tore off the blue third of the flag, and re-raised it as an Indonesian flag. </a:t>
            </a:r>
          </a:p>
        </p:txBody>
      </p:sp>
      <p:sp>
        <p:nvSpPr>
          <p:cNvPr id="3" name="Rectangle 2">
            <a:extLst>
              <a:ext uri="{FF2B5EF4-FFF2-40B4-BE49-F238E27FC236}">
                <a16:creationId xmlns:a16="http://schemas.microsoft.com/office/drawing/2014/main" id="{37BF08A1-FFE4-4ABA-812B-E2C11FC6C787}"/>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15</a:t>
            </a:r>
            <a:endParaRPr lang="en-US" b="1" dirty="0"/>
          </a:p>
        </p:txBody>
      </p:sp>
      <p:pic>
        <p:nvPicPr>
          <p:cNvPr id="43010" name="Picture 2">
            <a:extLst>
              <a:ext uri="{FF2B5EF4-FFF2-40B4-BE49-F238E27FC236}">
                <a16:creationId xmlns:a16="http://schemas.microsoft.com/office/drawing/2014/main" id="{7E9D748A-A686-47CB-9F20-32CCB4F65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4274" y="2623934"/>
            <a:ext cx="7133448" cy="4004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27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untdown - 1941">
            <a:hlinkClick r:id="" action="ppaction://media"/>
            <a:extLst>
              <a:ext uri="{FF2B5EF4-FFF2-40B4-BE49-F238E27FC236}">
                <a16:creationId xmlns:a16="http://schemas.microsoft.com/office/drawing/2014/main" id="{25E15213-AF45-439D-8738-ACB05E85B6AB}"/>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
        <p:nvSpPr>
          <p:cNvPr id="2" name="Title 1">
            <a:extLst>
              <a:ext uri="{FF2B5EF4-FFF2-40B4-BE49-F238E27FC236}">
                <a16:creationId xmlns:a16="http://schemas.microsoft.com/office/drawing/2014/main" id="{6625CD28-355A-40DE-BE96-0DABB3BD54B6}"/>
              </a:ext>
            </a:extLst>
          </p:cNvPr>
          <p:cNvSpPr>
            <a:spLocks noGrp="1"/>
          </p:cNvSpPr>
          <p:nvPr>
            <p:ph type="title"/>
          </p:nvPr>
        </p:nvSpPr>
        <p:spPr>
          <a:xfrm>
            <a:off x="3810000" y="365125"/>
            <a:ext cx="7505700" cy="1325563"/>
          </a:xfrm>
        </p:spPr>
        <p:txBody>
          <a:bodyPr/>
          <a:lstStyle/>
          <a:p>
            <a:r>
              <a:rPr lang="en-US" dirty="0"/>
              <a:t>These photographs of Muhammed Alim Khan were taken in 1911 by Russian chemist and photographer Sergey </a:t>
            </a:r>
            <a:r>
              <a:rPr lang="en-US" dirty="0" err="1"/>
              <a:t>Prokudin-Gorskii</a:t>
            </a:r>
            <a:r>
              <a:rPr lang="en-US" dirty="0"/>
              <a:t>. He pioneered a method introduced by James Clark Maxwell in the 1850s, inspired by how the human body functioned. A certain effect could be achieved by taking three separate black &amp; white photographs under specific settings, The negatives of the photos would then be superimposed and combined, leading to the desired effect.  </a:t>
            </a:r>
            <a:br>
              <a:rPr lang="en-US" dirty="0"/>
            </a:br>
            <a:br>
              <a:rPr lang="en-US" dirty="0"/>
            </a:br>
            <a:r>
              <a:rPr lang="en-US" dirty="0"/>
              <a:t>Due to the labor intensive nature of this process, </a:t>
            </a:r>
            <a:r>
              <a:rPr lang="en-US" dirty="0" err="1"/>
              <a:t>Prokudin-Gorksii</a:t>
            </a:r>
            <a:r>
              <a:rPr lang="en-US" dirty="0"/>
              <a:t> only produced ~ 100 such photos. </a:t>
            </a:r>
            <a:br>
              <a:rPr lang="en-US" dirty="0"/>
            </a:br>
            <a:br>
              <a:rPr lang="en-US" dirty="0"/>
            </a:br>
            <a:r>
              <a:rPr lang="en-US" u="sng" dirty="0">
                <a:solidFill>
                  <a:srgbClr val="FF9933"/>
                </a:solidFill>
              </a:rPr>
              <a:t>How did </a:t>
            </a:r>
            <a:r>
              <a:rPr lang="en-US" u="sng" dirty="0" err="1">
                <a:solidFill>
                  <a:srgbClr val="FF9933"/>
                </a:solidFill>
              </a:rPr>
              <a:t>Prokudin-Gorskii</a:t>
            </a:r>
            <a:r>
              <a:rPr lang="en-US" u="sng" dirty="0">
                <a:solidFill>
                  <a:srgbClr val="FF9933"/>
                </a:solidFill>
              </a:rPr>
              <a:t> take the three photos, and what effect was he trying to achieve? (10)</a:t>
            </a:r>
            <a:br>
              <a:rPr lang="en-US" u="sng" dirty="0"/>
            </a:br>
            <a:br>
              <a:rPr lang="en-US" u="sng" dirty="0"/>
            </a:br>
            <a:br>
              <a:rPr lang="en-US" u="sng" dirty="0"/>
            </a:br>
            <a:br>
              <a:rPr lang="en-US" dirty="0"/>
            </a:br>
            <a:endParaRPr lang="en-US" dirty="0"/>
          </a:p>
        </p:txBody>
      </p:sp>
      <p:sp>
        <p:nvSpPr>
          <p:cNvPr id="4" name="Rectangle 3">
            <a:extLst>
              <a:ext uri="{FF2B5EF4-FFF2-40B4-BE49-F238E27FC236}">
                <a16:creationId xmlns:a16="http://schemas.microsoft.com/office/drawing/2014/main" id="{EAA79111-2060-4FB1-8A33-516C14075C8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16</a:t>
            </a:r>
            <a:endParaRPr lang="en-US" b="1" dirty="0"/>
          </a:p>
        </p:txBody>
      </p:sp>
      <p:pic>
        <p:nvPicPr>
          <p:cNvPr id="5" name="Picture 2">
            <a:extLst>
              <a:ext uri="{FF2B5EF4-FFF2-40B4-BE49-F238E27FC236}">
                <a16:creationId xmlns:a16="http://schemas.microsoft.com/office/drawing/2014/main" id="{70792E7A-1461-44EA-8985-4C9961FB8B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837" t="913" b="66616"/>
          <a:stretch/>
        </p:blipFill>
        <p:spPr bwMode="auto">
          <a:xfrm>
            <a:off x="1162479" y="49160"/>
            <a:ext cx="2390617" cy="22167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7D7D38C-6520-4E1C-810A-BAA3B84BC0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837" t="33384" b="33232"/>
          <a:stretch/>
        </p:blipFill>
        <p:spPr bwMode="auto">
          <a:xfrm>
            <a:off x="1164495" y="2315698"/>
            <a:ext cx="2386584" cy="2275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E27EBEF-A7BF-424A-A97C-BBF61E4CC2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837" t="66615" b="1438"/>
          <a:stretch/>
        </p:blipFill>
        <p:spPr bwMode="auto">
          <a:xfrm>
            <a:off x="1164495" y="4640717"/>
            <a:ext cx="2386584" cy="2177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6010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normAutofit/>
          </a:bodyPr>
          <a:lstStyle/>
          <a:p>
            <a:r>
              <a:rPr lang="en-US" sz="2400" dirty="0"/>
              <a:t>Answer is…</a:t>
            </a:r>
          </a:p>
        </p:txBody>
      </p:sp>
    </p:spTree>
    <p:extLst>
      <p:ext uri="{BB962C8B-B14F-4D97-AF65-F5344CB8AC3E}">
        <p14:creationId xmlns:p14="http://schemas.microsoft.com/office/powerpoint/2010/main" val="696329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p:txBody>
          <a:bodyPr>
            <a:noAutofit/>
          </a:bodyPr>
          <a:lstStyle/>
          <a:p>
            <a:r>
              <a:rPr lang="en-US" sz="2800" dirty="0" err="1">
                <a:latin typeface="+mn-lt"/>
              </a:rPr>
              <a:t>Prokudun-Gorskii</a:t>
            </a:r>
            <a:r>
              <a:rPr lang="en-US" sz="2800" dirty="0">
                <a:latin typeface="+mn-lt"/>
              </a:rPr>
              <a:t> wanted to take color photographs. As an imitation of the way a normal human eye senses color, the visible spectrum of colors was divided into three channels of information: black and white photos taken through a red, green and blue filter respectively. </a:t>
            </a:r>
            <a:br>
              <a:rPr lang="en-US" sz="2800" dirty="0">
                <a:latin typeface="+mn-lt"/>
              </a:rPr>
            </a:br>
            <a:br>
              <a:rPr lang="en-US" sz="2800" dirty="0">
                <a:latin typeface="+mn-lt"/>
              </a:rPr>
            </a:br>
            <a:r>
              <a:rPr lang="en-US" sz="2800" dirty="0">
                <a:latin typeface="+mn-lt"/>
              </a:rPr>
              <a:t>The resulting three photographs  </a:t>
            </a:r>
            <a:br>
              <a:rPr lang="en-US" sz="2800" dirty="0">
                <a:latin typeface="+mn-lt"/>
              </a:rPr>
            </a:br>
            <a:r>
              <a:rPr lang="en-US" sz="2800" dirty="0">
                <a:latin typeface="+mn-lt"/>
              </a:rPr>
              <a:t>could be projected through </a:t>
            </a:r>
            <a:br>
              <a:rPr lang="en-US" sz="2800" dirty="0">
                <a:latin typeface="+mn-lt"/>
              </a:rPr>
            </a:br>
            <a:r>
              <a:rPr lang="en-US" sz="2800" dirty="0">
                <a:latin typeface="+mn-lt"/>
              </a:rPr>
              <a:t>filters of the same colors and </a:t>
            </a:r>
            <a:br>
              <a:rPr lang="en-US" sz="2800" dirty="0">
                <a:latin typeface="+mn-lt"/>
              </a:rPr>
            </a:br>
            <a:r>
              <a:rPr lang="en-US" sz="2800" dirty="0">
                <a:latin typeface="+mn-lt"/>
              </a:rPr>
              <a:t>exactly superimposed to create</a:t>
            </a:r>
            <a:br>
              <a:rPr lang="en-US" sz="2800" dirty="0">
                <a:latin typeface="+mn-lt"/>
              </a:rPr>
            </a:br>
            <a:r>
              <a:rPr lang="en-US" sz="2800" dirty="0">
                <a:latin typeface="+mn-lt"/>
              </a:rPr>
              <a:t>a color photograph effect</a:t>
            </a:r>
            <a:br>
              <a:rPr lang="en-US" sz="2800" dirty="0">
                <a:latin typeface="+mn-lt"/>
              </a:rPr>
            </a:br>
            <a:br>
              <a:rPr lang="en-US" sz="2800" dirty="0">
                <a:latin typeface="+mn-lt"/>
              </a:rPr>
            </a:br>
            <a:endParaRPr lang="en-US" sz="2800" dirty="0">
              <a:latin typeface="+mn-lt"/>
            </a:endParaRPr>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16</a:t>
            </a:r>
            <a:endParaRPr lang="en-US" b="1" dirty="0"/>
          </a:p>
        </p:txBody>
      </p:sp>
      <p:pic>
        <p:nvPicPr>
          <p:cNvPr id="4098" name="Picture 2">
            <a:extLst>
              <a:ext uri="{FF2B5EF4-FFF2-40B4-BE49-F238E27FC236}">
                <a16:creationId xmlns:a16="http://schemas.microsoft.com/office/drawing/2014/main" id="{93650C4F-3740-4854-83DE-DE5001E8B3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097" y="2635107"/>
            <a:ext cx="5977082" cy="3955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143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D257-53C7-48BD-AD10-B31A1A2DDA5B}"/>
              </a:ext>
            </a:extLst>
          </p:cNvPr>
          <p:cNvSpPr>
            <a:spLocks noGrp="1"/>
          </p:cNvSpPr>
          <p:nvPr>
            <p:ph type="title"/>
          </p:nvPr>
        </p:nvSpPr>
        <p:spPr/>
        <p:txBody>
          <a:bodyPr anchor="t">
            <a:noAutofit/>
          </a:bodyPr>
          <a:lstStyle/>
          <a:p>
            <a:r>
              <a:rPr lang="en-US" sz="2200" dirty="0">
                <a:latin typeface="Constantia" panose="02030602050306030303" pitchFamily="18" charset="0"/>
                <a:ea typeface="Cambria" panose="02040503050406030204" pitchFamily="18" charset="0"/>
              </a:rPr>
              <a:t>Tchaikovsky’s </a:t>
            </a:r>
            <a:r>
              <a:rPr lang="en-US" sz="2200" i="1" dirty="0">
                <a:latin typeface="Constantia" panose="02030602050306030303" pitchFamily="18" charset="0"/>
                <a:ea typeface="Cambria" panose="02040503050406030204" pitchFamily="18" charset="0"/>
              </a:rPr>
              <a:t>Dance of the Sugar Plum Fairy </a:t>
            </a:r>
            <a:r>
              <a:rPr lang="en-US" sz="2200" dirty="0">
                <a:latin typeface="Constantia" panose="02030602050306030303" pitchFamily="18" charset="0"/>
                <a:ea typeface="Cambria" panose="02040503050406030204" pitchFamily="18" charset="0"/>
              </a:rPr>
              <a:t>(from the Nutcracker) owes a lot to an invention by Auguste </a:t>
            </a:r>
            <a:r>
              <a:rPr lang="en-US" sz="2200" dirty="0" err="1">
                <a:latin typeface="Constantia" panose="02030602050306030303" pitchFamily="18" charset="0"/>
                <a:ea typeface="Cambria" panose="02040503050406030204" pitchFamily="18" charset="0"/>
              </a:rPr>
              <a:t>Mustel</a:t>
            </a:r>
            <a:r>
              <a:rPr lang="en-US" sz="2200" dirty="0">
                <a:latin typeface="Constantia" panose="02030602050306030303" pitchFamily="18" charset="0"/>
                <a:ea typeface="Cambria" panose="02040503050406030204" pitchFamily="18" charset="0"/>
              </a:rPr>
              <a:t> with certain “heavenly” attributes. In the 1880s, Tchaikovsky acquired this invention, but kept it secret till the launch of The Nutcracker. Viewers were taken aback by the effect produced by </a:t>
            </a:r>
            <a:r>
              <a:rPr lang="en-US" sz="2200" dirty="0" err="1">
                <a:latin typeface="Constantia" panose="02030602050306030303" pitchFamily="18" charset="0"/>
                <a:ea typeface="Cambria" panose="02040503050406030204" pitchFamily="18" charset="0"/>
              </a:rPr>
              <a:t>Mustel’s</a:t>
            </a:r>
            <a:r>
              <a:rPr lang="en-US" sz="2200" dirty="0">
                <a:latin typeface="Constantia" panose="02030602050306030303" pitchFamily="18" charset="0"/>
                <a:ea typeface="Cambria" panose="02040503050406030204" pitchFamily="18" charset="0"/>
              </a:rPr>
              <a:t> invention. Even today, this effect remains synonymous with Dance of the Sugar Plum Fairy. </a:t>
            </a:r>
            <a:br>
              <a:rPr lang="en-US" sz="2200" dirty="0">
                <a:latin typeface="Constantia" panose="02030602050306030303" pitchFamily="18" charset="0"/>
                <a:ea typeface="Cambria" panose="02040503050406030204" pitchFamily="18" charset="0"/>
              </a:rPr>
            </a:br>
            <a:r>
              <a:rPr lang="en-US" sz="2200" u="sng" dirty="0">
                <a:solidFill>
                  <a:srgbClr val="FF9933"/>
                </a:solidFill>
                <a:latin typeface="Constantia" panose="02030602050306030303" pitchFamily="18" charset="0"/>
                <a:ea typeface="Cambria" panose="02040503050406030204" pitchFamily="18" charset="0"/>
              </a:rPr>
              <a:t>What did </a:t>
            </a:r>
            <a:r>
              <a:rPr lang="en-US" sz="2200" u="sng" dirty="0" err="1">
                <a:solidFill>
                  <a:srgbClr val="FF9933"/>
                </a:solidFill>
                <a:latin typeface="Constantia" panose="02030602050306030303" pitchFamily="18" charset="0"/>
                <a:ea typeface="Cambria" panose="02040503050406030204" pitchFamily="18" charset="0"/>
              </a:rPr>
              <a:t>Mustel</a:t>
            </a:r>
            <a:r>
              <a:rPr lang="en-US" sz="2200" u="sng" dirty="0">
                <a:solidFill>
                  <a:srgbClr val="FF9933"/>
                </a:solidFill>
                <a:latin typeface="Constantia" panose="02030602050306030303" pitchFamily="18" charset="0"/>
                <a:ea typeface="Cambria" panose="02040503050406030204" pitchFamily="18" charset="0"/>
              </a:rPr>
              <a:t> invent / what is the effect it produced? (5)</a:t>
            </a:r>
            <a:br>
              <a:rPr lang="en-US" sz="2200" u="sng" dirty="0">
                <a:latin typeface="Constantia" panose="02030602050306030303" pitchFamily="18" charset="0"/>
                <a:ea typeface="Cambria" panose="02040503050406030204" pitchFamily="18" charset="0"/>
              </a:rPr>
            </a:br>
            <a:br>
              <a:rPr lang="en-US" sz="2200" u="sng" dirty="0">
                <a:latin typeface="Constantia" panose="02030602050306030303" pitchFamily="18" charset="0"/>
                <a:ea typeface="Cambria" panose="02040503050406030204" pitchFamily="18" charset="0"/>
              </a:rPr>
            </a:br>
            <a:r>
              <a:rPr lang="en-US" sz="2200" dirty="0">
                <a:latin typeface="Constantia" panose="02030602050306030303" pitchFamily="18" charset="0"/>
                <a:ea typeface="Cambria" panose="02040503050406030204" pitchFamily="18" charset="0"/>
              </a:rPr>
              <a:t>Performers fleeing the Russian Revolution carried The Nutcracker outside Russia, where it is now associated with the Christmas holidays, esp. in the U.S. This association stems from a change introduced by choreographer George Balanchine. The change meant longer training for The Nutcracker, leading to scheduling performances late in the year. It also meant that a certain demographic would be over-represented in the audience, and scheduling around Christmas holidays would be most convenient for them to attend. </a:t>
            </a:r>
            <a:r>
              <a:rPr lang="en-US" sz="2200" u="sng" dirty="0">
                <a:solidFill>
                  <a:srgbClr val="FF9933"/>
                </a:solidFill>
                <a:latin typeface="Constantia" panose="02030602050306030303" pitchFamily="18" charset="0"/>
                <a:ea typeface="Cambria" panose="02040503050406030204" pitchFamily="18" charset="0"/>
              </a:rPr>
              <a:t>What change did Balanchine make? (5)</a:t>
            </a:r>
            <a:endParaRPr lang="en-US" sz="2200" dirty="0">
              <a:solidFill>
                <a:srgbClr val="FF9933"/>
              </a:solidFill>
              <a:latin typeface="Constantia" panose="02030602050306030303" pitchFamily="18" charset="0"/>
              <a:ea typeface="Cambria" panose="02040503050406030204" pitchFamily="18" charset="0"/>
            </a:endParaRPr>
          </a:p>
        </p:txBody>
      </p:sp>
      <p:sp>
        <p:nvSpPr>
          <p:cNvPr id="4" name="Rectangle 3">
            <a:extLst>
              <a:ext uri="{FF2B5EF4-FFF2-40B4-BE49-F238E27FC236}">
                <a16:creationId xmlns:a16="http://schemas.microsoft.com/office/drawing/2014/main" id="{9223B273-5FBD-46DE-9446-61B9F2E9FDFB}"/>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a:t>
            </a:r>
            <a:endParaRPr lang="en-US" b="1" dirty="0"/>
          </a:p>
        </p:txBody>
      </p:sp>
      <p:pic>
        <p:nvPicPr>
          <p:cNvPr id="6" name="Countdown - 1941">
            <a:hlinkClick r:id="" action="ppaction://media"/>
            <a:extLst>
              <a:ext uri="{FF2B5EF4-FFF2-40B4-BE49-F238E27FC236}">
                <a16:creationId xmlns:a16="http://schemas.microsoft.com/office/drawing/2014/main" id="{D079FF28-640F-434D-B7F6-8A2A0FE66218}"/>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33978612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39D4-0650-4E8E-ABF4-A09955C387A4}"/>
              </a:ext>
            </a:extLst>
          </p:cNvPr>
          <p:cNvSpPr>
            <a:spLocks noGrp="1"/>
          </p:cNvSpPr>
          <p:nvPr>
            <p:ph type="title"/>
          </p:nvPr>
        </p:nvSpPr>
        <p:spPr>
          <a:xfrm>
            <a:off x="567182" y="365125"/>
            <a:ext cx="10515600" cy="1325563"/>
          </a:xfrm>
        </p:spPr>
        <p:txBody>
          <a:bodyPr/>
          <a:lstStyle/>
          <a:p>
            <a:r>
              <a:rPr lang="en-US" dirty="0"/>
              <a:t>Ross Ice Shelf is named in honor of James Clark Ross, who led a scientific </a:t>
            </a:r>
            <a:br>
              <a:rPr lang="en-US" dirty="0"/>
            </a:br>
            <a:r>
              <a:rPr lang="en-US" dirty="0"/>
              <a:t>exploration of Antarctica from 1839-1843. For the expedition, he captained an unusually strong warship, which was equipped to fire heavy mortar at high angles and withstand the recoil. Upon sailing past the Ice Shelf, Ross witnessed a natural phenomenon that perhaps reminded him of this power, leading him to name what he saw after his ship. </a:t>
            </a:r>
            <a:r>
              <a:rPr lang="en-US" u="sng" dirty="0">
                <a:solidFill>
                  <a:srgbClr val="FF9933"/>
                </a:solidFill>
              </a:rPr>
              <a:t>What did Ross witness, and how did he pay tribute to his ship? (5)</a:t>
            </a:r>
            <a:br>
              <a:rPr lang="en-US" u="sng" dirty="0"/>
            </a:br>
            <a:br>
              <a:rPr lang="en-US" u="sng" dirty="0"/>
            </a:br>
            <a:r>
              <a:rPr lang="en-US" dirty="0"/>
              <a:t>There is a notable difference between the land </a:t>
            </a:r>
            <a:br>
              <a:rPr lang="en-US" dirty="0"/>
            </a:br>
            <a:r>
              <a:rPr lang="en-US" dirty="0"/>
              <a:t>structure of the Western and Eastern Antarctic </a:t>
            </a:r>
            <a:br>
              <a:rPr lang="en-US" dirty="0"/>
            </a:br>
            <a:r>
              <a:rPr lang="en-US" dirty="0"/>
              <a:t>Ice Sheets. As a result of this difference, the</a:t>
            </a:r>
            <a:br>
              <a:rPr lang="en-US" dirty="0"/>
            </a:br>
            <a:r>
              <a:rPr lang="en-US" dirty="0"/>
              <a:t>West Ice Sheet serves as an important indicator of  </a:t>
            </a:r>
            <a:br>
              <a:rPr lang="en-US" dirty="0"/>
            </a:br>
            <a:r>
              <a:rPr lang="en-US" dirty="0"/>
              <a:t>global warming, while the East Ice Sheet cannot.</a:t>
            </a:r>
            <a:br>
              <a:rPr lang="en-US" dirty="0"/>
            </a:br>
            <a:r>
              <a:rPr lang="en-US" dirty="0"/>
              <a:t> </a:t>
            </a:r>
            <a:r>
              <a:rPr lang="en-US" u="sng" dirty="0">
                <a:solidFill>
                  <a:srgbClr val="FF9933"/>
                </a:solidFill>
              </a:rPr>
              <a:t>Why is the West Ice Sheet able to play this role</a:t>
            </a:r>
            <a:br>
              <a:rPr lang="en-US" u="sng" dirty="0">
                <a:solidFill>
                  <a:srgbClr val="FF9933"/>
                </a:solidFill>
              </a:rPr>
            </a:br>
            <a:r>
              <a:rPr lang="en-US" u="sng" dirty="0">
                <a:solidFill>
                  <a:srgbClr val="FF9933"/>
                </a:solidFill>
              </a:rPr>
              <a:t> while the East is unable to? (5)</a:t>
            </a:r>
            <a:endParaRPr lang="en-US" dirty="0">
              <a:solidFill>
                <a:srgbClr val="FF9933"/>
              </a:solidFill>
            </a:endParaRPr>
          </a:p>
        </p:txBody>
      </p:sp>
      <p:sp>
        <p:nvSpPr>
          <p:cNvPr id="3" name="Rectangle 2">
            <a:extLst>
              <a:ext uri="{FF2B5EF4-FFF2-40B4-BE49-F238E27FC236}">
                <a16:creationId xmlns:a16="http://schemas.microsoft.com/office/drawing/2014/main" id="{006BC21B-7B3D-41B6-9087-EE2CA0D07E9B}"/>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17</a:t>
            </a:r>
            <a:endParaRPr lang="en-US" b="1" dirty="0"/>
          </a:p>
        </p:txBody>
      </p:sp>
      <p:pic>
        <p:nvPicPr>
          <p:cNvPr id="4" name="Picture 2" descr="Ice sheets and glaciation - Discovering Antarctica">
            <a:extLst>
              <a:ext uri="{FF2B5EF4-FFF2-40B4-BE49-F238E27FC236}">
                <a16:creationId xmlns:a16="http://schemas.microsoft.com/office/drawing/2014/main" id="{778F9951-2C58-4DDD-805B-1276E2586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8094" y="3553425"/>
            <a:ext cx="5351453" cy="261092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15C6A0B-A513-4826-93E9-825C5A2A0F86}"/>
              </a:ext>
            </a:extLst>
          </p:cNvPr>
          <p:cNvCxnSpPr>
            <a:cxnSpLocks/>
          </p:cNvCxnSpPr>
          <p:nvPr/>
        </p:nvCxnSpPr>
        <p:spPr>
          <a:xfrm>
            <a:off x="7148548" y="5252758"/>
            <a:ext cx="4770068" cy="0"/>
          </a:xfrm>
          <a:prstGeom prst="line">
            <a:avLst/>
          </a:prstGeom>
          <a:ln w="28575">
            <a:prstDash val="dash"/>
          </a:ln>
        </p:spPr>
        <p:style>
          <a:lnRef idx="3">
            <a:schemeClr val="accent3"/>
          </a:lnRef>
          <a:fillRef idx="0">
            <a:schemeClr val="accent3"/>
          </a:fillRef>
          <a:effectRef idx="2">
            <a:schemeClr val="accent3"/>
          </a:effectRef>
          <a:fontRef idx="minor">
            <a:schemeClr val="tx1"/>
          </a:fontRef>
        </p:style>
      </p:cxnSp>
      <p:pic>
        <p:nvPicPr>
          <p:cNvPr id="10" name="Countdown - 1941">
            <a:hlinkClick r:id="" action="ppaction://media"/>
            <a:extLst>
              <a:ext uri="{FF2B5EF4-FFF2-40B4-BE49-F238E27FC236}">
                <a16:creationId xmlns:a16="http://schemas.microsoft.com/office/drawing/2014/main" id="{E1D2524B-E6EA-499F-8C2C-755A2C54C0EB}"/>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5"/>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26826634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p:txBody>
          <a:bodyPr>
            <a:noAutofit/>
          </a:bodyPr>
          <a:lstStyle/>
          <a:p>
            <a:endParaRPr lang="en-US" sz="2800" dirty="0">
              <a:latin typeface="+mn-lt"/>
            </a:endParaRPr>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17</a:t>
            </a:r>
            <a:endParaRPr lang="en-US" b="1" dirty="0"/>
          </a:p>
        </p:txBody>
      </p:sp>
      <p:pic>
        <p:nvPicPr>
          <p:cNvPr id="2050" name="Picture 2" descr="Ice sheets and glaciation - Discovering Antarctica">
            <a:extLst>
              <a:ext uri="{FF2B5EF4-FFF2-40B4-BE49-F238E27FC236}">
                <a16:creationId xmlns:a16="http://schemas.microsoft.com/office/drawing/2014/main" id="{933AD1FA-707F-45EF-B2A4-3D5CFE6BF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60002"/>
            <a:ext cx="10315575" cy="50328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5E87A255-4B36-498B-AED2-0DB858AFD7B8}"/>
              </a:ext>
            </a:extLst>
          </p:cNvPr>
          <p:cNvCxnSpPr>
            <a:cxnSpLocks/>
          </p:cNvCxnSpPr>
          <p:nvPr/>
        </p:nvCxnSpPr>
        <p:spPr>
          <a:xfrm>
            <a:off x="1773767" y="4741809"/>
            <a:ext cx="9105900" cy="0"/>
          </a:xfrm>
          <a:prstGeom prst="line">
            <a:avLst/>
          </a:prstGeom>
          <a:ln w="28575">
            <a:prstDash val="dash"/>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62431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202148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a:xfrm>
            <a:off x="584198" y="365125"/>
            <a:ext cx="7408333" cy="1325563"/>
          </a:xfrm>
        </p:spPr>
        <p:txBody>
          <a:bodyPr>
            <a:noAutofit/>
          </a:bodyPr>
          <a:lstStyle/>
          <a:p>
            <a:r>
              <a:rPr lang="en-US" sz="2300" dirty="0"/>
              <a:t>Ross’ expedition saw the eruption of Mount Erebus – the volcano which is the second most elevated point in Antarctica. He named it after the warship HMS Erebus. (Another Antarctic volcano, Mount Terror, was named after the other warship, HMS Terror).</a:t>
            </a:r>
            <a:br>
              <a:rPr lang="en-US" sz="2300" dirty="0"/>
            </a:br>
            <a:br>
              <a:rPr lang="en-US" sz="1000" dirty="0"/>
            </a:br>
            <a:r>
              <a:rPr lang="en-US" sz="2300" dirty="0"/>
              <a:t>As the image shows, a large portion of the West Antarctic Ice Sheet is submerged underwater, while most of the East </a:t>
            </a:r>
            <a:r>
              <a:rPr lang="en-US" sz="2300" dirty="0" err="1"/>
              <a:t>Antactic</a:t>
            </a:r>
            <a:r>
              <a:rPr lang="en-US" sz="2300" dirty="0"/>
              <a:t> Ice Sheet is above sea level. As a result of global warming, the biggest threat to the Antarctic Ice Sheet is warmer ocean waters, which can cause the Ice Sheet to melt. Because so much of the West Antarctic Ice Sheet is submerged, it is easier for water to undermine it, kickstarting a faster collapse.</a:t>
            </a:r>
          </a:p>
        </p:txBody>
      </p:sp>
      <p:sp>
        <p:nvSpPr>
          <p:cNvPr id="3" name="Rectangle 2">
            <a:extLst>
              <a:ext uri="{FF2B5EF4-FFF2-40B4-BE49-F238E27FC236}">
                <a16:creationId xmlns:a16="http://schemas.microsoft.com/office/drawing/2014/main" id="{4991A349-D750-403A-9356-81B3824B9F0F}"/>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17</a:t>
            </a:r>
            <a:endParaRPr lang="en-US" b="1" dirty="0"/>
          </a:p>
        </p:txBody>
      </p:sp>
      <p:pic>
        <p:nvPicPr>
          <p:cNvPr id="5" name="Online Media 4" title="Why scientists are so worried about this glacier">
            <a:hlinkClick r:id="" action="ppaction://media"/>
            <a:extLst>
              <a:ext uri="{FF2B5EF4-FFF2-40B4-BE49-F238E27FC236}">
                <a16:creationId xmlns:a16="http://schemas.microsoft.com/office/drawing/2014/main" id="{9B08C4A4-878C-46F1-A963-EEAD7B6F4D3A}"/>
              </a:ext>
            </a:extLst>
          </p:cNvPr>
          <p:cNvPicPr>
            <a:picLocks noRot="1" noChangeAspect="1"/>
          </p:cNvPicPr>
          <p:nvPr>
            <a:videoFile r:link="rId1"/>
          </p:nvPr>
        </p:nvPicPr>
        <p:blipFill>
          <a:blip r:embed="rId3"/>
          <a:stretch>
            <a:fillRect/>
          </a:stretch>
        </p:blipFill>
        <p:spPr>
          <a:xfrm>
            <a:off x="7992531" y="2241547"/>
            <a:ext cx="4123269" cy="2319339"/>
          </a:xfrm>
          <a:prstGeom prst="rect">
            <a:avLst/>
          </a:prstGeom>
        </p:spPr>
      </p:pic>
    </p:spTree>
    <p:extLst>
      <p:ext uri="{BB962C8B-B14F-4D97-AF65-F5344CB8AC3E}">
        <p14:creationId xmlns:p14="http://schemas.microsoft.com/office/powerpoint/2010/main" val="167124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E044-53C6-4DB9-8866-F48F2BF28248}"/>
              </a:ext>
            </a:extLst>
          </p:cNvPr>
          <p:cNvSpPr>
            <a:spLocks noGrp="1"/>
          </p:cNvSpPr>
          <p:nvPr>
            <p:ph type="title"/>
          </p:nvPr>
        </p:nvSpPr>
        <p:spPr>
          <a:xfrm>
            <a:off x="3158068" y="338666"/>
            <a:ext cx="8195732" cy="1325563"/>
          </a:xfrm>
        </p:spPr>
        <p:txBody>
          <a:bodyPr/>
          <a:lstStyle/>
          <a:p>
            <a:r>
              <a:rPr lang="en-US" dirty="0" err="1"/>
              <a:t>Eiji</a:t>
            </a:r>
            <a:r>
              <a:rPr lang="en-US" dirty="0"/>
              <a:t> </a:t>
            </a:r>
            <a:r>
              <a:rPr lang="en-US" dirty="0" err="1"/>
              <a:t>Nakatsu</a:t>
            </a:r>
            <a:r>
              <a:rPr lang="en-US" dirty="0"/>
              <a:t>, who led the Technical Development Dept. of X,</a:t>
            </a:r>
            <a:br>
              <a:rPr lang="en-US" dirty="0"/>
            </a:br>
            <a:r>
              <a:rPr lang="en-US" dirty="0"/>
              <a:t>was a birdwatching enthusiast. In 1997, as part of his job, he was tasked with redesigning something to make it more efficient and reduce the disruption it was causing to residential areas.</a:t>
            </a:r>
            <a:br>
              <a:rPr lang="en-US" dirty="0"/>
            </a:br>
            <a:br>
              <a:rPr lang="en-US" sz="1400" dirty="0"/>
            </a:br>
            <a:r>
              <a:rPr lang="en-US" dirty="0"/>
              <a:t>In finding a solution, </a:t>
            </a:r>
            <a:r>
              <a:rPr lang="en-US" dirty="0" err="1"/>
              <a:t>Nakatsu</a:t>
            </a:r>
            <a:r>
              <a:rPr lang="en-US" dirty="0"/>
              <a:t> developed a design inspired by the common kingfisher, which allowed it to catch prey without making a splash in the water. He shaped different prototypes and shot them down pipes, and results showed the Kingfisher-inspired design was the best for the purpose. When </a:t>
            </a:r>
            <a:r>
              <a:rPr lang="en-US" dirty="0" err="1"/>
              <a:t>Nakatsu</a:t>
            </a:r>
            <a:r>
              <a:rPr lang="en-US" dirty="0"/>
              <a:t> applied it to his task, the resulting design eliminated the cause of the disruption, while also reducing electricity use by 50%.</a:t>
            </a:r>
            <a:br>
              <a:rPr lang="en-US" dirty="0"/>
            </a:br>
            <a:br>
              <a:rPr lang="en-US" dirty="0"/>
            </a:br>
            <a:r>
              <a:rPr lang="en-US" u="sng" dirty="0">
                <a:solidFill>
                  <a:srgbClr val="FF9933"/>
                </a:solidFill>
              </a:rPr>
              <a:t>What problem was </a:t>
            </a:r>
            <a:r>
              <a:rPr lang="en-US" u="sng" dirty="0" err="1">
                <a:solidFill>
                  <a:srgbClr val="FF9933"/>
                </a:solidFill>
              </a:rPr>
              <a:t>Nakatsu</a:t>
            </a:r>
            <a:r>
              <a:rPr lang="en-US" u="sng" dirty="0">
                <a:solidFill>
                  <a:srgbClr val="FF9933"/>
                </a:solidFill>
              </a:rPr>
              <a:t> trying to solve, and how did the Kingfisher play a role in the solution? (10)</a:t>
            </a:r>
            <a:endParaRPr lang="en-US" dirty="0">
              <a:solidFill>
                <a:srgbClr val="FF9933"/>
              </a:solidFill>
            </a:endParaRPr>
          </a:p>
        </p:txBody>
      </p:sp>
      <p:sp>
        <p:nvSpPr>
          <p:cNvPr id="3" name="Rectangle 2">
            <a:extLst>
              <a:ext uri="{FF2B5EF4-FFF2-40B4-BE49-F238E27FC236}">
                <a16:creationId xmlns:a16="http://schemas.microsoft.com/office/drawing/2014/main" id="{15AD958F-458A-4D18-9380-80BB4A1FF8E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18</a:t>
            </a:r>
            <a:endParaRPr lang="en-US" b="1" dirty="0"/>
          </a:p>
        </p:txBody>
      </p:sp>
      <p:pic>
        <p:nvPicPr>
          <p:cNvPr id="8194" name="Picture 2" descr="Common kingfisher - Wikipedia">
            <a:extLst>
              <a:ext uri="{FF2B5EF4-FFF2-40B4-BE49-F238E27FC236}">
                <a16:creationId xmlns:a16="http://schemas.microsoft.com/office/drawing/2014/main" id="{6B0BE77A-4E07-4B8B-9DEE-B85EC92477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18" t="6248" r="6710" b="3267"/>
          <a:stretch/>
        </p:blipFill>
        <p:spPr bwMode="auto">
          <a:xfrm>
            <a:off x="153306" y="1608667"/>
            <a:ext cx="2712404" cy="3031067"/>
          </a:xfrm>
          <a:prstGeom prst="rect">
            <a:avLst/>
          </a:prstGeom>
          <a:noFill/>
          <a:extLst>
            <a:ext uri="{909E8E84-426E-40DD-AFC4-6F175D3DCCD1}">
              <a14:hiddenFill xmlns:a14="http://schemas.microsoft.com/office/drawing/2010/main">
                <a:solidFill>
                  <a:srgbClr val="FFFFFF"/>
                </a:solidFill>
              </a14:hiddenFill>
            </a:ext>
          </a:extLst>
        </p:spPr>
      </p:pic>
      <p:pic>
        <p:nvPicPr>
          <p:cNvPr id="5" name="Countdown - 1941">
            <a:hlinkClick r:id="" action="ppaction://media"/>
            <a:extLst>
              <a:ext uri="{FF2B5EF4-FFF2-40B4-BE49-F238E27FC236}">
                <a16:creationId xmlns:a16="http://schemas.microsoft.com/office/drawing/2014/main" id="{2416BCDD-6E6E-424E-B9E6-A375CF63BE22}"/>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5"/>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9753063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1597023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noAutofit/>
          </a:bodyPr>
          <a:lstStyle/>
          <a:p>
            <a:r>
              <a:rPr lang="en-US" sz="2400" dirty="0" err="1"/>
              <a:t>Nakatsu</a:t>
            </a:r>
            <a:r>
              <a:rPr lang="en-US" sz="2400" dirty="0"/>
              <a:t> worked for the Japan Railways team in-charge of design of the </a:t>
            </a:r>
            <a:r>
              <a:rPr lang="en-US" sz="2400" i="1" dirty="0"/>
              <a:t>Shinkansen</a:t>
            </a:r>
            <a:r>
              <a:rPr lang="en-US" sz="2400" dirty="0"/>
              <a:t> (bullet train). The old bullet trains – because of their design – used to create loud sonic booms whenever they passed through tunnels. </a:t>
            </a:r>
            <a:r>
              <a:rPr lang="en-US" sz="2400" dirty="0" err="1"/>
              <a:t>Nakatsu</a:t>
            </a:r>
            <a:r>
              <a:rPr lang="en-US" sz="2400" dirty="0"/>
              <a:t> re-designed the bullet trains to look like a kingfisher’s beak – which helped eliminate this problem.</a:t>
            </a:r>
          </a:p>
        </p:txBody>
      </p:sp>
      <p:sp>
        <p:nvSpPr>
          <p:cNvPr id="3" name="Rectangle 2">
            <a:extLst>
              <a:ext uri="{FF2B5EF4-FFF2-40B4-BE49-F238E27FC236}">
                <a16:creationId xmlns:a16="http://schemas.microsoft.com/office/drawing/2014/main" id="{1712D3B6-08B5-4AAE-B318-B8E238524E87}"/>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18</a:t>
            </a:r>
            <a:endParaRPr lang="en-US" b="1" dirty="0"/>
          </a:p>
        </p:txBody>
      </p:sp>
      <p:pic>
        <p:nvPicPr>
          <p:cNvPr id="4" name="Online Media 3" title="How a kingfisher helped reshape Japan's bullet train - BBC News">
            <a:hlinkClick r:id="" action="ppaction://media"/>
            <a:extLst>
              <a:ext uri="{FF2B5EF4-FFF2-40B4-BE49-F238E27FC236}">
                <a16:creationId xmlns:a16="http://schemas.microsoft.com/office/drawing/2014/main" id="{F72FB9A1-D801-43FB-9DB8-2ABCF239CC4B}"/>
              </a:ext>
            </a:extLst>
          </p:cNvPr>
          <p:cNvPicPr>
            <a:picLocks noRot="1" noChangeAspect="1"/>
          </p:cNvPicPr>
          <p:nvPr>
            <a:videoFile r:link="rId1"/>
          </p:nvPr>
        </p:nvPicPr>
        <p:blipFill>
          <a:blip r:embed="rId3"/>
          <a:stretch>
            <a:fillRect/>
          </a:stretch>
        </p:blipFill>
        <p:spPr>
          <a:xfrm>
            <a:off x="2889633" y="2885712"/>
            <a:ext cx="6412734" cy="3607163"/>
          </a:xfrm>
          <a:prstGeom prst="rect">
            <a:avLst/>
          </a:prstGeom>
        </p:spPr>
      </p:pic>
    </p:spTree>
    <p:extLst>
      <p:ext uri="{BB962C8B-B14F-4D97-AF65-F5344CB8AC3E}">
        <p14:creationId xmlns:p14="http://schemas.microsoft.com/office/powerpoint/2010/main" val="155361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A39D4-0650-4E8E-ABF4-A09955C387A4}"/>
              </a:ext>
            </a:extLst>
          </p:cNvPr>
          <p:cNvSpPr>
            <a:spLocks noGrp="1"/>
          </p:cNvSpPr>
          <p:nvPr>
            <p:ph type="title"/>
          </p:nvPr>
        </p:nvSpPr>
        <p:spPr>
          <a:xfrm>
            <a:off x="838200" y="193675"/>
            <a:ext cx="10515600" cy="1325563"/>
          </a:xfrm>
        </p:spPr>
        <p:txBody>
          <a:bodyPr/>
          <a:lstStyle/>
          <a:p>
            <a:r>
              <a:rPr lang="en-US" dirty="0"/>
              <a:t>In the late 1700s, Luigi Galvani found frogs’ legs twitched if electricity was applied to them. He believed that the electricity came from within the animal itself. His nephew, Giovanni </a:t>
            </a:r>
            <a:r>
              <a:rPr lang="en-US" dirty="0" err="1"/>
              <a:t>Aldini</a:t>
            </a:r>
            <a:r>
              <a:rPr lang="en-US" dirty="0"/>
              <a:t>, tried to demonstrate this by applying current to a recently executed murderer. The results were shocking and spread through Europe, eventually reaching X, who was vacationing in Switzerland at the time. The experiment in turn inspired X’s magnum opus.</a:t>
            </a:r>
            <a:br>
              <a:rPr lang="en-US" dirty="0"/>
            </a:br>
            <a:r>
              <a:rPr lang="en-US" u="sng" dirty="0">
                <a:solidFill>
                  <a:srgbClr val="FF9933"/>
                </a:solidFill>
              </a:rPr>
              <a:t>ID X and the magnum opus. (5)</a:t>
            </a:r>
            <a:br>
              <a:rPr lang="en-US" u="sng" dirty="0"/>
            </a:br>
            <a:br>
              <a:rPr lang="en-US" u="sng" dirty="0"/>
            </a:br>
            <a:r>
              <a:rPr lang="en-US" dirty="0"/>
              <a:t>In 1931, 8-year old Earl Bakken was inspired to be an engineer by an adaptation of X’s magnum opus. Adult Bakken was approached by surgeon Walt </a:t>
            </a:r>
            <a:r>
              <a:rPr lang="en-US" dirty="0" err="1"/>
              <a:t>Lillehei</a:t>
            </a:r>
            <a:r>
              <a:rPr lang="en-US" dirty="0"/>
              <a:t>, who was frustrated that blackouts during surgery led to infants with blue baby syndrome dying in the O.T. The best tech at the time was heavy and needed to be always plugged into mains, making it immovable. </a:t>
            </a:r>
            <a:r>
              <a:rPr lang="en-US" dirty="0" err="1"/>
              <a:t>Lillehei</a:t>
            </a:r>
            <a:r>
              <a:rPr lang="en-US" dirty="0"/>
              <a:t> also wanted a round-the-clock solution. </a:t>
            </a:r>
            <a:br>
              <a:rPr lang="en-US" dirty="0"/>
            </a:br>
            <a:r>
              <a:rPr lang="en-US" u="sng" dirty="0">
                <a:solidFill>
                  <a:srgbClr val="FF9933"/>
                </a:solidFill>
              </a:rPr>
              <a:t>What did Bakken invent as a solution? (5)</a:t>
            </a:r>
            <a:r>
              <a:rPr lang="en-US" dirty="0"/>
              <a:t> </a:t>
            </a:r>
          </a:p>
        </p:txBody>
      </p:sp>
      <p:sp>
        <p:nvSpPr>
          <p:cNvPr id="3" name="Rectangle 2">
            <a:extLst>
              <a:ext uri="{FF2B5EF4-FFF2-40B4-BE49-F238E27FC236}">
                <a16:creationId xmlns:a16="http://schemas.microsoft.com/office/drawing/2014/main" id="{006BC21B-7B3D-41B6-9087-EE2CA0D07E9B}"/>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19</a:t>
            </a:r>
            <a:endParaRPr lang="en-US" b="1" dirty="0"/>
          </a:p>
        </p:txBody>
      </p:sp>
      <p:pic>
        <p:nvPicPr>
          <p:cNvPr id="4" name="Countdown - 1941">
            <a:hlinkClick r:id="" action="ppaction://media"/>
            <a:extLst>
              <a:ext uri="{FF2B5EF4-FFF2-40B4-BE49-F238E27FC236}">
                <a16:creationId xmlns:a16="http://schemas.microsoft.com/office/drawing/2014/main" id="{7C61ADC5-62C5-4598-B8DC-C6E833B5549E}"/>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35802399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1814012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6CF34-B347-41A1-A443-641BB0E987A9}"/>
              </a:ext>
            </a:extLst>
          </p:cNvPr>
          <p:cNvSpPr>
            <a:spLocks noGrp="1"/>
          </p:cNvSpPr>
          <p:nvPr>
            <p:ph type="title"/>
          </p:nvPr>
        </p:nvSpPr>
        <p:spPr/>
        <p:txBody>
          <a:bodyPr>
            <a:noAutofit/>
          </a:bodyPr>
          <a:lstStyle/>
          <a:p>
            <a:r>
              <a:rPr lang="en-US" sz="2400" dirty="0"/>
              <a:t>In </a:t>
            </a:r>
            <a:r>
              <a:rPr lang="en-US" sz="2400" dirty="0" err="1"/>
              <a:t>Aldini’s</a:t>
            </a:r>
            <a:r>
              <a:rPr lang="en-US" sz="2400" dirty="0"/>
              <a:t> experiment, on the first application of the process to the face, the jaws of the decreased criminal began to quiver and the adjoining muscles were horribly contorted and one eye was actually opened. In the subsequent part of the process, the right hand was raised and clenched and the legs and thighs were set in motion. This experiment is thought to have inspired some of the ghost stories told by 19 year old Mary Godwin (later Mary Shelley) on her Swiss vacation, which later led to </a:t>
            </a:r>
            <a:r>
              <a:rPr lang="en-US" sz="2400" i="1" dirty="0"/>
              <a:t>Frankenstein</a:t>
            </a:r>
            <a:r>
              <a:rPr lang="en-US" sz="2400" dirty="0"/>
              <a:t>.</a:t>
            </a:r>
            <a:br>
              <a:rPr lang="en-US" sz="2400" dirty="0"/>
            </a:br>
            <a:br>
              <a:rPr lang="en-US" sz="2400" dirty="0"/>
            </a:br>
            <a:r>
              <a:rPr lang="en-US" sz="2400" dirty="0"/>
              <a:t>Bakken invented the pacemaker; he relied on recent developments in transistors, allowing him to create the world's first wearable pacemaker. Bakken was also the founder of medical devices MNC Medtronic.</a:t>
            </a:r>
          </a:p>
        </p:txBody>
      </p:sp>
      <p:sp>
        <p:nvSpPr>
          <p:cNvPr id="3" name="Rectangle 2">
            <a:extLst>
              <a:ext uri="{FF2B5EF4-FFF2-40B4-BE49-F238E27FC236}">
                <a16:creationId xmlns:a16="http://schemas.microsoft.com/office/drawing/2014/main" id="{93F86DE8-B82F-4522-A6B7-79E6EFA4A036}"/>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19</a:t>
            </a:r>
            <a:endParaRPr lang="en-US" b="1" dirty="0"/>
          </a:p>
        </p:txBody>
      </p:sp>
    </p:spTree>
    <p:extLst>
      <p:ext uri="{BB962C8B-B14F-4D97-AF65-F5344CB8AC3E}">
        <p14:creationId xmlns:p14="http://schemas.microsoft.com/office/powerpoint/2010/main" val="476850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14030088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219B-FD2D-4E22-A9C5-3499D879F1B9}"/>
              </a:ext>
            </a:extLst>
          </p:cNvPr>
          <p:cNvSpPr>
            <a:spLocks noGrp="1"/>
          </p:cNvSpPr>
          <p:nvPr>
            <p:ph type="title"/>
          </p:nvPr>
        </p:nvSpPr>
        <p:spPr>
          <a:xfrm>
            <a:off x="534534" y="237803"/>
            <a:ext cx="8843058" cy="1325563"/>
          </a:xfrm>
        </p:spPr>
        <p:txBody>
          <a:bodyPr/>
          <a:lstStyle/>
          <a:p>
            <a:r>
              <a:rPr lang="en-US" dirty="0"/>
              <a:t>Following </a:t>
            </a:r>
            <a:r>
              <a:rPr lang="en-US" dirty="0" err="1"/>
              <a:t>Tipu</a:t>
            </a:r>
            <a:r>
              <a:rPr lang="en-US" dirty="0"/>
              <a:t> Sultan’s death in the Siege of Seringapatam in 1799, the EIC installed 5-year old </a:t>
            </a:r>
            <a:r>
              <a:rPr lang="en-US" dirty="0" err="1"/>
              <a:t>Krishnaraja</a:t>
            </a:r>
            <a:r>
              <a:rPr lang="en-US" dirty="0"/>
              <a:t> Wodeyar III on the Mysore throne.</a:t>
            </a:r>
            <a:br>
              <a:rPr lang="en-US" dirty="0"/>
            </a:br>
            <a:br>
              <a:rPr lang="en-US" sz="1000" dirty="0"/>
            </a:br>
            <a:r>
              <a:rPr lang="en-US" dirty="0"/>
              <a:t>However, the EIC’s ambitions were hampered by its inability to protect British lives from a threat that was proving difficult to address regionally. This was largely because prevailing norms on caste and racial bodily purity were violated in the process of procuring a solution from abroad. The </a:t>
            </a:r>
            <a:r>
              <a:rPr lang="en-US" dirty="0" err="1"/>
              <a:t>endeavour</a:t>
            </a:r>
            <a:r>
              <a:rPr lang="en-US" dirty="0"/>
              <a:t> was hence unpalatable to the local public, making the EIC’s political position tenuous. To overcome public perceptions, the young Wodeyar’s grandmother allowed the British to create this portrait in 1806, which likely features the grandmother herself sandwiched between the king’s wives. </a:t>
            </a:r>
            <a:br>
              <a:rPr lang="en-US" dirty="0"/>
            </a:br>
            <a:br>
              <a:rPr lang="en-US" sz="1000" dirty="0"/>
            </a:br>
            <a:r>
              <a:rPr lang="en-US" u="sng" dirty="0">
                <a:solidFill>
                  <a:srgbClr val="FF9933"/>
                </a:solidFill>
              </a:rPr>
              <a:t>What threat did the picture help EIC address, eventually winning them support? (5)  Why was the solution to the threat originally seen as violating local social norms? (5)</a:t>
            </a:r>
            <a:br>
              <a:rPr lang="en-US" u="sng" dirty="0"/>
            </a:br>
            <a:endParaRPr lang="en-US" u="sng" dirty="0"/>
          </a:p>
        </p:txBody>
      </p:sp>
      <p:sp>
        <p:nvSpPr>
          <p:cNvPr id="3" name="Rectangle 2">
            <a:extLst>
              <a:ext uri="{FF2B5EF4-FFF2-40B4-BE49-F238E27FC236}">
                <a16:creationId xmlns:a16="http://schemas.microsoft.com/office/drawing/2014/main" id="{AE5FED93-65EA-4E88-AC15-0AE6AFCBEA64}"/>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20</a:t>
            </a:r>
            <a:endParaRPr lang="en-US" b="1" dirty="0"/>
          </a:p>
        </p:txBody>
      </p:sp>
      <p:pic>
        <p:nvPicPr>
          <p:cNvPr id="4" name="Countdown - 1941">
            <a:hlinkClick r:id="" action="ppaction://media"/>
            <a:extLst>
              <a:ext uri="{FF2B5EF4-FFF2-40B4-BE49-F238E27FC236}">
                <a16:creationId xmlns:a16="http://schemas.microsoft.com/office/drawing/2014/main" id="{1B7E75DE-1126-48C7-9B2D-53B1825E35EF}"/>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pic>
        <p:nvPicPr>
          <p:cNvPr id="5" name="Picture 2">
            <a:extLst>
              <a:ext uri="{FF2B5EF4-FFF2-40B4-BE49-F238E27FC236}">
                <a16:creationId xmlns:a16="http://schemas.microsoft.com/office/drawing/2014/main" id="{6D00A259-D849-44D5-B98F-BFC3BCC47A8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r="13408"/>
          <a:stretch/>
        </p:blipFill>
        <p:spPr bwMode="auto">
          <a:xfrm>
            <a:off x="9294550" y="1436749"/>
            <a:ext cx="3114897" cy="441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406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242B2-94D2-4F43-A21A-F94FE14476DB}"/>
              </a:ext>
            </a:extLst>
          </p:cNvPr>
          <p:cNvSpPr>
            <a:spLocks noGrp="1"/>
          </p:cNvSpPr>
          <p:nvPr>
            <p:ph type="title"/>
          </p:nvPr>
        </p:nvSpPr>
        <p:spPr/>
        <p:txBody>
          <a:bodyPr/>
          <a:lstStyle/>
          <a:p>
            <a:endParaRPr lang="en-US"/>
          </a:p>
        </p:txBody>
      </p:sp>
      <p:pic>
        <p:nvPicPr>
          <p:cNvPr id="19458" name="Picture 2">
            <a:extLst>
              <a:ext uri="{FF2B5EF4-FFF2-40B4-BE49-F238E27FC236}">
                <a16:creationId xmlns:a16="http://schemas.microsoft.com/office/drawing/2014/main" id="{85F9B2AF-0419-4006-9A9F-D1ACE3BF884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305175" y="0"/>
            <a:ext cx="5581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74E23E2-88BD-4798-8DD0-80033854F737}"/>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20</a:t>
            </a:r>
            <a:endParaRPr lang="en-US" b="1" dirty="0"/>
          </a:p>
        </p:txBody>
      </p:sp>
    </p:spTree>
    <p:extLst>
      <p:ext uri="{BB962C8B-B14F-4D97-AF65-F5344CB8AC3E}">
        <p14:creationId xmlns:p14="http://schemas.microsoft.com/office/powerpoint/2010/main" val="1911251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22338713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6CF34-B347-41A1-A443-641BB0E987A9}"/>
              </a:ext>
            </a:extLst>
          </p:cNvPr>
          <p:cNvSpPr>
            <a:spLocks noGrp="1"/>
          </p:cNvSpPr>
          <p:nvPr>
            <p:ph type="title"/>
          </p:nvPr>
        </p:nvSpPr>
        <p:spPr/>
        <p:txBody>
          <a:bodyPr/>
          <a:lstStyle/>
          <a:p>
            <a:r>
              <a:rPr lang="en-US" dirty="0"/>
              <a:t>The threat was smallpox, and the solution was the smallpox vaccine. The Queen on the left of the painting is believed to have suffered from smallpox, as indicated by the coloration on her face. The Queen on the right of the painting is thought to be indicating to where she got the jab.</a:t>
            </a:r>
            <a:br>
              <a:rPr lang="en-US" dirty="0"/>
            </a:br>
            <a:br>
              <a:rPr lang="en-US" dirty="0"/>
            </a:br>
            <a:r>
              <a:rPr lang="en-US" dirty="0"/>
              <a:t>Vaccines were transported by arm-to-arm human chains: one person was injected with the cowpox vaccine, and their lymph was harvested and injected into another person. This challenged Indian norms of bodily purity.</a:t>
            </a:r>
            <a:br>
              <a:rPr lang="en-US" dirty="0"/>
            </a:br>
            <a:br>
              <a:rPr lang="en-US" dirty="0"/>
            </a:br>
            <a:br>
              <a:rPr lang="en-US" dirty="0"/>
            </a:br>
            <a:br>
              <a:rPr lang="en-US" dirty="0"/>
            </a:br>
            <a:endParaRPr lang="en-US" dirty="0"/>
          </a:p>
        </p:txBody>
      </p:sp>
      <p:sp>
        <p:nvSpPr>
          <p:cNvPr id="3" name="Rectangle 2">
            <a:extLst>
              <a:ext uri="{FF2B5EF4-FFF2-40B4-BE49-F238E27FC236}">
                <a16:creationId xmlns:a16="http://schemas.microsoft.com/office/drawing/2014/main" id="{93F86DE8-B82F-4522-A6B7-79E6EFA4A036}"/>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20</a:t>
            </a:r>
            <a:endParaRPr lang="en-US" b="1" dirty="0"/>
          </a:p>
        </p:txBody>
      </p:sp>
    </p:spTree>
    <p:extLst>
      <p:ext uri="{BB962C8B-B14F-4D97-AF65-F5344CB8AC3E}">
        <p14:creationId xmlns:p14="http://schemas.microsoft.com/office/powerpoint/2010/main" val="21480561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untdown - 1941">
            <a:hlinkClick r:id="" action="ppaction://media"/>
            <a:extLst>
              <a:ext uri="{FF2B5EF4-FFF2-40B4-BE49-F238E27FC236}">
                <a16:creationId xmlns:a16="http://schemas.microsoft.com/office/drawing/2014/main" id="{9393DA70-9B21-4C00-93C6-2492FE5255A8}"/>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
        <p:nvSpPr>
          <p:cNvPr id="2" name="Title 1">
            <a:extLst>
              <a:ext uri="{FF2B5EF4-FFF2-40B4-BE49-F238E27FC236}">
                <a16:creationId xmlns:a16="http://schemas.microsoft.com/office/drawing/2014/main" id="{86198805-0AA3-428D-B7FA-790634FF3F50}"/>
              </a:ext>
            </a:extLst>
          </p:cNvPr>
          <p:cNvSpPr>
            <a:spLocks noGrp="1"/>
          </p:cNvSpPr>
          <p:nvPr>
            <p:ph type="title"/>
          </p:nvPr>
        </p:nvSpPr>
        <p:spPr>
          <a:xfrm>
            <a:off x="838200" y="299810"/>
            <a:ext cx="8719457" cy="1325563"/>
          </a:xfrm>
        </p:spPr>
        <p:txBody>
          <a:bodyPr/>
          <a:lstStyle/>
          <a:p>
            <a:r>
              <a:rPr lang="en-US" dirty="0"/>
              <a:t>The first inclusion of arrows on the Seal of the U.S. was in the 1770s, thought to be inspired by the precursor to the current Coat of Arms of a European nation. The arrows symbolized the impact of the Act of Abjuration (1581), but this symbolism was also apt for the politics of America’s independence struggle. </a:t>
            </a:r>
            <a:r>
              <a:rPr lang="en-US" u="sng" dirty="0">
                <a:solidFill>
                  <a:srgbClr val="FF9933"/>
                </a:solidFill>
              </a:rPr>
              <a:t>Which European nation, and what did the arrows symbolize? (5)</a:t>
            </a:r>
            <a:br>
              <a:rPr lang="en-US" u="sng" dirty="0"/>
            </a:br>
            <a:br>
              <a:rPr lang="en-US" sz="1800" u="sng" dirty="0"/>
            </a:br>
            <a:r>
              <a:rPr lang="en-US" dirty="0"/>
              <a:t>In 1945, Harry Truman signed an Executive Order that defined the Presidential Seal and Coat of Arms for the first time. As part of this Order, he made one aesthetic change (reflected in image) to conform to heraldic traditions of honor. Truman, however, also liked this change since he felt it more appropriately reflected the nation’s aspiration and priorities. This decision has also led to many incorrect theories in film &amp; TV pertaining to the design of the U.S. seal. </a:t>
            </a:r>
            <a:r>
              <a:rPr lang="en-US" u="sng" dirty="0">
                <a:solidFill>
                  <a:srgbClr val="FF9933"/>
                </a:solidFill>
              </a:rPr>
              <a:t>What did Truman change? (5)</a:t>
            </a:r>
            <a:r>
              <a:rPr lang="en-US" dirty="0">
                <a:solidFill>
                  <a:srgbClr val="FF9933"/>
                </a:solidFill>
              </a:rPr>
              <a:t> </a:t>
            </a:r>
          </a:p>
        </p:txBody>
      </p:sp>
      <p:sp>
        <p:nvSpPr>
          <p:cNvPr id="4" name="Rectangle 3">
            <a:extLst>
              <a:ext uri="{FF2B5EF4-FFF2-40B4-BE49-F238E27FC236}">
                <a16:creationId xmlns:a16="http://schemas.microsoft.com/office/drawing/2014/main" id="{A83C40B4-7421-4AA0-9ADA-8C6D80E79631}"/>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21</a:t>
            </a:r>
            <a:endParaRPr lang="en-US" b="1" dirty="0"/>
          </a:p>
        </p:txBody>
      </p:sp>
      <p:pic>
        <p:nvPicPr>
          <p:cNvPr id="6" name="Picture 5">
            <a:extLst>
              <a:ext uri="{FF2B5EF4-FFF2-40B4-BE49-F238E27FC236}">
                <a16:creationId xmlns:a16="http://schemas.microsoft.com/office/drawing/2014/main" id="{C2A1FE6C-F1DC-44EC-AB04-5CF77D8CCD94}"/>
              </a:ext>
            </a:extLst>
          </p:cNvPr>
          <p:cNvPicPr>
            <a:picLocks noChangeAspect="1"/>
          </p:cNvPicPr>
          <p:nvPr/>
        </p:nvPicPr>
        <p:blipFill>
          <a:blip r:embed="rId5"/>
          <a:stretch>
            <a:fillRect/>
          </a:stretch>
        </p:blipFill>
        <p:spPr>
          <a:xfrm>
            <a:off x="9557657" y="989139"/>
            <a:ext cx="2438856" cy="2439861"/>
          </a:xfrm>
          <a:prstGeom prst="rect">
            <a:avLst/>
          </a:prstGeom>
        </p:spPr>
      </p:pic>
      <p:pic>
        <p:nvPicPr>
          <p:cNvPr id="7" name="Picture 4">
            <a:extLst>
              <a:ext uri="{FF2B5EF4-FFF2-40B4-BE49-F238E27FC236}">
                <a16:creationId xmlns:a16="http://schemas.microsoft.com/office/drawing/2014/main" id="{C8225F47-B7E0-4BCE-A0AC-CC133A7F2B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6116" y="3866205"/>
            <a:ext cx="2281938" cy="2780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102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3C40B4-7421-4AA0-9ADA-8C6D80E79631}"/>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21</a:t>
            </a:r>
            <a:endParaRPr lang="en-US" b="1" dirty="0"/>
          </a:p>
        </p:txBody>
      </p:sp>
      <p:pic>
        <p:nvPicPr>
          <p:cNvPr id="5" name="Picture 4">
            <a:extLst>
              <a:ext uri="{FF2B5EF4-FFF2-40B4-BE49-F238E27FC236}">
                <a16:creationId xmlns:a16="http://schemas.microsoft.com/office/drawing/2014/main" id="{34283CC3-A0C2-4E7A-8C88-E9365B251E68}"/>
              </a:ext>
            </a:extLst>
          </p:cNvPr>
          <p:cNvPicPr>
            <a:picLocks noChangeAspect="1"/>
          </p:cNvPicPr>
          <p:nvPr/>
        </p:nvPicPr>
        <p:blipFill>
          <a:blip r:embed="rId2"/>
          <a:stretch>
            <a:fillRect/>
          </a:stretch>
        </p:blipFill>
        <p:spPr>
          <a:xfrm>
            <a:off x="838200" y="365125"/>
            <a:ext cx="5357190" cy="5359400"/>
          </a:xfrm>
          <a:prstGeom prst="rect">
            <a:avLst/>
          </a:prstGeom>
        </p:spPr>
      </p:pic>
      <p:pic>
        <p:nvPicPr>
          <p:cNvPr id="1028" name="Picture 4">
            <a:extLst>
              <a:ext uri="{FF2B5EF4-FFF2-40B4-BE49-F238E27FC236}">
                <a16:creationId xmlns:a16="http://schemas.microsoft.com/office/drawing/2014/main" id="{7FBA3267-373D-43CE-80B6-DCEE6BC41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281" y="365125"/>
            <a:ext cx="4873421" cy="593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640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20374925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a:xfrm>
            <a:off x="838200" y="365125"/>
            <a:ext cx="8640998" cy="1325563"/>
          </a:xfrm>
        </p:spPr>
        <p:txBody>
          <a:bodyPr>
            <a:noAutofit/>
          </a:bodyPr>
          <a:lstStyle/>
          <a:p>
            <a:r>
              <a:rPr lang="en-US" sz="2400" dirty="0"/>
              <a:t>X = Netherlands (then known as the Dutch Republic or the Republic of the Seven United Netherlands). The seven arrows represented the seven Dutch provinces united together to rebel against the rule of King Philip II of Spain in the 1580s, much like the 13 colonies of the U.S. would do ~ 200 years later.</a:t>
            </a:r>
            <a:br>
              <a:rPr lang="en-US" sz="2400" dirty="0"/>
            </a:br>
            <a:br>
              <a:rPr lang="en-US" sz="2400" dirty="0"/>
            </a:br>
            <a:r>
              <a:rPr lang="en-US" sz="2400" dirty="0"/>
              <a:t>Truman turned the face of the eagle – it went from facing the arrows, to facing the olive branches – to reflect the heraldic tradition of facing right. Truman felt this was symbolic of a nation dedicated to peace after WWII. This has led to conspiracy theories that the head of the eagle faces the arrows when the U.S. is at war and the olive branches in peacetime.</a:t>
            </a:r>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21</a:t>
            </a:r>
            <a:endParaRPr lang="en-US" b="1" dirty="0"/>
          </a:p>
        </p:txBody>
      </p:sp>
      <p:pic>
        <p:nvPicPr>
          <p:cNvPr id="5" name="Picture 4">
            <a:extLst>
              <a:ext uri="{FF2B5EF4-FFF2-40B4-BE49-F238E27FC236}">
                <a16:creationId xmlns:a16="http://schemas.microsoft.com/office/drawing/2014/main" id="{7C1E8A55-F07B-40EF-8BB1-1C14B2052B2C}"/>
              </a:ext>
            </a:extLst>
          </p:cNvPr>
          <p:cNvPicPr>
            <a:picLocks noChangeAspect="1"/>
          </p:cNvPicPr>
          <p:nvPr/>
        </p:nvPicPr>
        <p:blipFill>
          <a:blip r:embed="rId2"/>
          <a:stretch>
            <a:fillRect/>
          </a:stretch>
        </p:blipFill>
        <p:spPr>
          <a:xfrm>
            <a:off x="9479198" y="470757"/>
            <a:ext cx="2438856" cy="2439861"/>
          </a:xfrm>
          <a:prstGeom prst="rect">
            <a:avLst/>
          </a:prstGeom>
        </p:spPr>
      </p:pic>
      <p:pic>
        <p:nvPicPr>
          <p:cNvPr id="6" name="Picture 4">
            <a:extLst>
              <a:ext uri="{FF2B5EF4-FFF2-40B4-BE49-F238E27FC236}">
                <a16:creationId xmlns:a16="http://schemas.microsoft.com/office/drawing/2014/main" id="{4775D96B-1079-4EC8-8FD4-A11D43FEC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16" y="3520334"/>
            <a:ext cx="2281938" cy="2780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000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E5AC-8033-4ECD-9D43-7A007EF6559A}"/>
              </a:ext>
            </a:extLst>
          </p:cNvPr>
          <p:cNvSpPr>
            <a:spLocks noGrp="1"/>
          </p:cNvSpPr>
          <p:nvPr>
            <p:ph type="title"/>
          </p:nvPr>
        </p:nvSpPr>
        <p:spPr/>
        <p:txBody>
          <a:bodyPr/>
          <a:lstStyle/>
          <a:p>
            <a:r>
              <a:rPr lang="en-US" i="1" dirty="0" err="1"/>
              <a:t>Pisupo</a:t>
            </a:r>
            <a:r>
              <a:rPr lang="en-US" i="1" dirty="0"/>
              <a:t> Lua </a:t>
            </a:r>
            <a:r>
              <a:rPr lang="en-US" i="1" dirty="0" err="1"/>
              <a:t>Afe</a:t>
            </a:r>
            <a:r>
              <a:rPr lang="en-US" dirty="0"/>
              <a:t>, made entirely from corned beef cans, seeks to highlight the public health impact in Samoa of canned food, which have led to high obesity rates owing to the levels of sodium &amp; saturated fat. The work references Samoan linguistic history – the first canned food introduced to Samoa in the 1960s was tins of X. Since Samoans had no prior exposure to canned food, the term adopted for it in the local dialect was a corruption of X, with slight adjustment in accordance with Samoan linguistic conventions. </a:t>
            </a:r>
            <a:r>
              <a:rPr lang="en-US" u="sng" dirty="0">
                <a:solidFill>
                  <a:srgbClr val="FF9933"/>
                </a:solidFill>
              </a:rPr>
              <a:t>ID X, and what is the Samoan linguistic convention (5)?</a:t>
            </a:r>
            <a:br>
              <a:rPr lang="en-US" u="sng" dirty="0">
                <a:solidFill>
                  <a:srgbClr val="FF9933"/>
                </a:solidFill>
              </a:rPr>
            </a:br>
            <a:br>
              <a:rPr lang="en-US" u="sng" dirty="0">
                <a:solidFill>
                  <a:srgbClr val="FF9933"/>
                </a:solidFill>
              </a:rPr>
            </a:br>
            <a:r>
              <a:rPr lang="en-US" dirty="0"/>
              <a:t>Samoa’s public health crisis comes amidst changing a geopolitical climate. In 2011, it made a momentous decision to re-align itself away from the U.S., with whom it shared a long economic history, stretching back to the arrival of U.S. whalers in the 1800s. However, Samoa’s decision would see closer alignment with Australia &amp; N.Z., who were closer partners in a new economic era. This decision had important implications for December 30 that year in Samoa. </a:t>
            </a:r>
            <a:r>
              <a:rPr lang="en-US" u="sng" dirty="0">
                <a:solidFill>
                  <a:srgbClr val="FF9933"/>
                </a:solidFill>
              </a:rPr>
              <a:t>What did Samoa do? (5)</a:t>
            </a:r>
            <a:br>
              <a:rPr lang="en-US" u="sng" dirty="0"/>
            </a:br>
            <a:br>
              <a:rPr lang="en-US" u="sng" dirty="0"/>
            </a:br>
            <a:endParaRPr lang="en-US" i="1" dirty="0"/>
          </a:p>
        </p:txBody>
      </p:sp>
      <p:sp>
        <p:nvSpPr>
          <p:cNvPr id="3" name="Rectangle 2">
            <a:extLst>
              <a:ext uri="{FF2B5EF4-FFF2-40B4-BE49-F238E27FC236}">
                <a16:creationId xmlns:a16="http://schemas.microsoft.com/office/drawing/2014/main" id="{2DD9A253-903C-4B3E-BC86-FF0892E6A294}"/>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22</a:t>
            </a:r>
            <a:endParaRPr lang="en-US" b="1" dirty="0"/>
          </a:p>
        </p:txBody>
      </p:sp>
      <p:pic>
        <p:nvPicPr>
          <p:cNvPr id="5" name="Countdown - 1941">
            <a:hlinkClick r:id="" action="ppaction://media"/>
            <a:extLst>
              <a:ext uri="{FF2B5EF4-FFF2-40B4-BE49-F238E27FC236}">
                <a16:creationId xmlns:a16="http://schemas.microsoft.com/office/drawing/2014/main" id="{72F87974-FA59-4CB5-B93C-540A3109EDE6}"/>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2317118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A4BDC-ADC7-4F94-B9E7-E39D27C78CC9}"/>
              </a:ext>
            </a:extLst>
          </p:cNvPr>
          <p:cNvSpPr>
            <a:spLocks noGrp="1"/>
          </p:cNvSpPr>
          <p:nvPr>
            <p:ph type="title"/>
          </p:nvPr>
        </p:nvSpPr>
        <p:spPr/>
        <p:txBody>
          <a:bodyPr/>
          <a:lstStyle/>
          <a:p>
            <a:endParaRPr lang="en-US"/>
          </a:p>
        </p:txBody>
      </p:sp>
      <p:pic>
        <p:nvPicPr>
          <p:cNvPr id="3" name="Picture 4" descr="Michel Tuffery, Pisupo Lua Afe (Corned Beef 2000), 1994, flattened cans of corned beef (Museum of New Zealand Te Papa Tongarewa Collection) ©Michael Tuffery">
            <a:extLst>
              <a:ext uri="{FF2B5EF4-FFF2-40B4-BE49-F238E27FC236}">
                <a16:creationId xmlns:a16="http://schemas.microsoft.com/office/drawing/2014/main" id="{71CB1A07-23FB-4F29-A93D-2FEBFEF52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958" y="520096"/>
            <a:ext cx="6998867" cy="58178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B75F312-2A55-4694-B871-48BA34779822}"/>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22</a:t>
            </a:r>
            <a:endParaRPr lang="en-US" b="1" dirty="0"/>
          </a:p>
        </p:txBody>
      </p:sp>
    </p:spTree>
    <p:extLst>
      <p:ext uri="{BB962C8B-B14F-4D97-AF65-F5344CB8AC3E}">
        <p14:creationId xmlns:p14="http://schemas.microsoft.com/office/powerpoint/2010/main" val="410084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a:xfrm>
            <a:off x="838200" y="365125"/>
            <a:ext cx="7699103" cy="1325563"/>
          </a:xfrm>
        </p:spPr>
        <p:txBody>
          <a:bodyPr>
            <a:noAutofit/>
          </a:bodyPr>
          <a:lstStyle/>
          <a:p>
            <a:r>
              <a:rPr lang="en-US" sz="2400" dirty="0" err="1"/>
              <a:t>Mustel</a:t>
            </a:r>
            <a:r>
              <a:rPr lang="en-US" sz="2400" dirty="0"/>
              <a:t> invented the musical instrument known as the celesta (or celeste or bell piano), which looks similar to an upright piano. Unlike a piano, however, the keys of the celesta connect to hammers that strike a graduated set of metal (usually steel) plates – giving the instrument its traditional metal bell sound, which is most closely associated with Dance of the Sugar Plum Fairy.  </a:t>
            </a:r>
            <a:br>
              <a:rPr lang="en-US" sz="2400" dirty="0"/>
            </a:br>
            <a:br>
              <a:rPr lang="en-US" sz="2400" dirty="0"/>
            </a:br>
            <a:r>
              <a:rPr lang="en-US" sz="2400" dirty="0"/>
              <a:t>The change that Balanchine made was casting children in all but the main roles for The Nutcracker. As a result, parents of performing children would want to attend the performances, and the most convenient time for this would be around the Christmas holidays.</a:t>
            </a:r>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1</a:t>
            </a:r>
            <a:endParaRPr lang="en-US" b="1" dirty="0"/>
          </a:p>
        </p:txBody>
      </p:sp>
      <p:pic>
        <p:nvPicPr>
          <p:cNvPr id="3" name="Online Media 2" title="Harry Potter BTS — Composing Hedwig’s Theme">
            <a:hlinkClick r:id="" action="ppaction://media"/>
            <a:extLst>
              <a:ext uri="{FF2B5EF4-FFF2-40B4-BE49-F238E27FC236}">
                <a16:creationId xmlns:a16="http://schemas.microsoft.com/office/drawing/2014/main" id="{DC5E1A55-91A0-486C-9925-79174CCFF5D0}"/>
              </a:ext>
            </a:extLst>
          </p:cNvPr>
          <p:cNvPicPr>
            <a:picLocks noRot="1" noChangeAspect="1"/>
          </p:cNvPicPr>
          <p:nvPr>
            <a:videoFile r:link="rId1"/>
          </p:nvPr>
        </p:nvPicPr>
        <p:blipFill>
          <a:blip r:embed="rId3"/>
          <a:stretch>
            <a:fillRect/>
          </a:stretch>
        </p:blipFill>
        <p:spPr>
          <a:xfrm>
            <a:off x="8537303" y="2125980"/>
            <a:ext cx="3454400" cy="1943100"/>
          </a:xfrm>
          <a:prstGeom prst="rect">
            <a:avLst/>
          </a:prstGeom>
        </p:spPr>
      </p:pic>
    </p:spTree>
    <p:extLst>
      <p:ext uri="{BB962C8B-B14F-4D97-AF65-F5344CB8AC3E}">
        <p14:creationId xmlns:p14="http://schemas.microsoft.com/office/powerpoint/2010/main" val="442095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4276798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DB62-541D-45EE-9508-78EEDD9C28E4}"/>
              </a:ext>
            </a:extLst>
          </p:cNvPr>
          <p:cNvSpPr>
            <a:spLocks noGrp="1"/>
          </p:cNvSpPr>
          <p:nvPr>
            <p:ph type="title"/>
          </p:nvPr>
        </p:nvSpPr>
        <p:spPr/>
        <p:txBody>
          <a:bodyPr>
            <a:noAutofit/>
          </a:bodyPr>
          <a:lstStyle/>
          <a:p>
            <a:r>
              <a:rPr lang="en-US" sz="2400" dirty="0"/>
              <a:t>The first canned food was Pea Soup, and the Samoan linguistic tradition is to end words in vowels, giving the term </a:t>
            </a:r>
            <a:r>
              <a:rPr lang="en-US" sz="2400" i="1" dirty="0" err="1"/>
              <a:t>Pisupo</a:t>
            </a:r>
            <a:r>
              <a:rPr lang="en-US" sz="2400" dirty="0"/>
              <a:t> – referenced in the title.</a:t>
            </a:r>
            <a:br>
              <a:rPr lang="en-US" sz="2400" dirty="0"/>
            </a:br>
            <a:br>
              <a:rPr lang="en-US" sz="2400" dirty="0"/>
            </a:br>
            <a:r>
              <a:rPr lang="en-US" sz="2400" dirty="0"/>
              <a:t>Samoa adjusted its time zone, moving from UTC -11 to UTC + 13 : as a result, the whole day of December 30, 2011 was skipped.</a:t>
            </a:r>
          </a:p>
        </p:txBody>
      </p:sp>
      <p:sp>
        <p:nvSpPr>
          <p:cNvPr id="3" name="Rectangle 2">
            <a:extLst>
              <a:ext uri="{FF2B5EF4-FFF2-40B4-BE49-F238E27FC236}">
                <a16:creationId xmlns:a16="http://schemas.microsoft.com/office/drawing/2014/main" id="{A380D7E8-C22F-4D86-AE2B-7FD088FABAA0}"/>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22</a:t>
            </a:r>
            <a:endParaRPr lang="en-US" b="1" dirty="0"/>
          </a:p>
        </p:txBody>
      </p:sp>
      <p:pic>
        <p:nvPicPr>
          <p:cNvPr id="15362" name="Picture 2" descr="A step back to the future for time travelling Samoa – Buy Maps Online from  Maps International">
            <a:extLst>
              <a:ext uri="{FF2B5EF4-FFF2-40B4-BE49-F238E27FC236}">
                <a16:creationId xmlns:a16="http://schemas.microsoft.com/office/drawing/2014/main" id="{2C7C6F30-2232-4BEA-93AF-0B1A68185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550" y="2790825"/>
            <a:ext cx="39243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623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219B-FD2D-4E22-A9C5-3499D879F1B9}"/>
              </a:ext>
            </a:extLst>
          </p:cNvPr>
          <p:cNvSpPr>
            <a:spLocks noGrp="1"/>
          </p:cNvSpPr>
          <p:nvPr>
            <p:ph type="title"/>
          </p:nvPr>
        </p:nvSpPr>
        <p:spPr/>
        <p:txBody>
          <a:bodyPr/>
          <a:lstStyle/>
          <a:p>
            <a:r>
              <a:rPr lang="en-US" dirty="0"/>
              <a:t>Qian </a:t>
            </a:r>
            <a:r>
              <a:rPr lang="en-US" dirty="0" err="1"/>
              <a:t>Xuesen</a:t>
            </a:r>
            <a:r>
              <a:rPr lang="en-US" dirty="0"/>
              <a:t> could claim to have put two nations on the moon: after seminal work in the U.S. Forced to leave the U.S. in the Red Scare, he became China’s ‘Rocket Man’.</a:t>
            </a:r>
            <a:br>
              <a:rPr lang="en-US" dirty="0"/>
            </a:br>
            <a:br>
              <a:rPr lang="en-US" dirty="0"/>
            </a:br>
            <a:r>
              <a:rPr lang="en-US" dirty="0"/>
              <a:t>At Caltech in the 1930s, he worked on rocket motor design with other pioneers like Theodore von Karman &amp; Frank Malina (later founders of JPL). Their work was considered frivolous and highly dangerous: it involved explosive chemicals and saw many failures. This earned them a name later adopted by the RAF </a:t>
            </a:r>
            <a:r>
              <a:rPr lang="en-US" dirty="0" err="1"/>
              <a:t>Dambusters</a:t>
            </a:r>
            <a:r>
              <a:rPr lang="en-US" dirty="0"/>
              <a:t> and then popularized through comic books (and later movies). </a:t>
            </a:r>
            <a:r>
              <a:rPr lang="en-US" u="sng" dirty="0">
                <a:solidFill>
                  <a:srgbClr val="FF9933"/>
                </a:solidFill>
              </a:rPr>
              <a:t>What? (5)</a:t>
            </a:r>
            <a:br>
              <a:rPr lang="en-US" dirty="0"/>
            </a:br>
            <a:br>
              <a:rPr lang="en-US" dirty="0"/>
            </a:br>
            <a:r>
              <a:rPr lang="en-US" dirty="0"/>
              <a:t>Qian’s life was captured in a biography titled </a:t>
            </a:r>
            <a:r>
              <a:rPr lang="en-US" i="1" dirty="0"/>
              <a:t>The Thread of the _______</a:t>
            </a:r>
            <a:r>
              <a:rPr lang="en-US" dirty="0"/>
              <a:t> by Iris Chang (famous for her work on Nanking). The title references the NATO reporting name for the missiles he developed at the Institute of Mechanics in Beijing, which he founded in 1956. Ironically, these very missiles were used by Iraq against American warships during the Gulf War in 1991. </a:t>
            </a:r>
            <a:r>
              <a:rPr lang="en-US" u="sng" dirty="0">
                <a:solidFill>
                  <a:srgbClr val="FF9933"/>
                </a:solidFill>
              </a:rPr>
              <a:t>What missile? (5)</a:t>
            </a:r>
            <a:br>
              <a:rPr lang="en-US" dirty="0"/>
            </a:br>
            <a:br>
              <a:rPr lang="en-US" dirty="0"/>
            </a:br>
            <a:endParaRPr lang="en-US" dirty="0"/>
          </a:p>
        </p:txBody>
      </p:sp>
      <p:sp>
        <p:nvSpPr>
          <p:cNvPr id="3" name="Rectangle 2">
            <a:extLst>
              <a:ext uri="{FF2B5EF4-FFF2-40B4-BE49-F238E27FC236}">
                <a16:creationId xmlns:a16="http://schemas.microsoft.com/office/drawing/2014/main" id="{AE5FED93-65EA-4E88-AC15-0AE6AFCBEA64}"/>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23</a:t>
            </a:r>
            <a:endParaRPr lang="en-US" b="1" dirty="0"/>
          </a:p>
        </p:txBody>
      </p:sp>
      <p:pic>
        <p:nvPicPr>
          <p:cNvPr id="4" name="Countdown - 1941">
            <a:hlinkClick r:id="" action="ppaction://media"/>
            <a:extLst>
              <a:ext uri="{FF2B5EF4-FFF2-40B4-BE49-F238E27FC236}">
                <a16:creationId xmlns:a16="http://schemas.microsoft.com/office/drawing/2014/main" id="{1B7E75DE-1126-48C7-9B2D-53B1825E35EF}"/>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42764264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33188107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31F6-516B-4D8F-85CB-F5F33029BDB4}"/>
              </a:ext>
            </a:extLst>
          </p:cNvPr>
          <p:cNvSpPr>
            <a:spLocks noGrp="1"/>
          </p:cNvSpPr>
          <p:nvPr>
            <p:ph type="title"/>
          </p:nvPr>
        </p:nvSpPr>
        <p:spPr/>
        <p:txBody>
          <a:bodyPr>
            <a:noAutofit/>
          </a:bodyPr>
          <a:lstStyle/>
          <a:p>
            <a:r>
              <a:rPr lang="en-US" sz="2400" dirty="0"/>
              <a:t>The group was nicknamed </a:t>
            </a:r>
            <a:r>
              <a:rPr lang="en-US" sz="2400" i="1" dirty="0"/>
              <a:t>The Suicide Squad</a:t>
            </a:r>
            <a:r>
              <a:rPr lang="en-US" sz="2400" dirty="0"/>
              <a:t>.</a:t>
            </a:r>
            <a:br>
              <a:rPr lang="en-US" sz="2400" i="1" dirty="0"/>
            </a:br>
            <a:br>
              <a:rPr lang="en-US" sz="2400" dirty="0"/>
            </a:br>
            <a:r>
              <a:rPr lang="en-US" sz="2400" dirty="0"/>
              <a:t>Silkworm</a:t>
            </a:r>
          </a:p>
        </p:txBody>
      </p:sp>
      <p:sp>
        <p:nvSpPr>
          <p:cNvPr id="3" name="Rectangle 2">
            <a:extLst>
              <a:ext uri="{FF2B5EF4-FFF2-40B4-BE49-F238E27FC236}">
                <a16:creationId xmlns:a16="http://schemas.microsoft.com/office/drawing/2014/main" id="{CDFF35D3-7F15-4A1E-8DB0-16D70A4661B0}"/>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23</a:t>
            </a:r>
            <a:endParaRPr lang="en-US" b="1" dirty="0"/>
          </a:p>
        </p:txBody>
      </p:sp>
      <p:pic>
        <p:nvPicPr>
          <p:cNvPr id="38916" name="Picture 4" descr="Thread Of The Silkworm: Chang, Iris: 9780465006786: Amazon.com: Books">
            <a:extLst>
              <a:ext uri="{FF2B5EF4-FFF2-40B4-BE49-F238E27FC236}">
                <a16:creationId xmlns:a16="http://schemas.microsoft.com/office/drawing/2014/main" id="{15B44D28-E2D9-4CE9-AD85-A13D4DBFC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611" y="614589"/>
            <a:ext cx="3920218" cy="587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299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D2043-68FE-4D6C-8546-E9946A0AC22E}"/>
              </a:ext>
            </a:extLst>
          </p:cNvPr>
          <p:cNvSpPr>
            <a:spLocks noGrp="1"/>
          </p:cNvSpPr>
          <p:nvPr>
            <p:ph type="title"/>
          </p:nvPr>
        </p:nvSpPr>
        <p:spPr>
          <a:xfrm>
            <a:off x="731667" y="365125"/>
            <a:ext cx="10356542" cy="1325563"/>
          </a:xfrm>
        </p:spPr>
        <p:txBody>
          <a:bodyPr/>
          <a:lstStyle/>
          <a:p>
            <a:r>
              <a:rPr lang="en-US" dirty="0"/>
              <a:t>In 1959, the RBI was facing rapid depletion of India’s foreign reserves, since INR in British protectorates was freely convertible with Sterling. To address this, the RBI issued special notes for use by Indian citizens only on certain annual travels to a destination that was not a British protectorate itself but neighbored many. </a:t>
            </a:r>
            <a:br>
              <a:rPr lang="en-US" dirty="0"/>
            </a:br>
            <a:br>
              <a:rPr lang="en-US" sz="1000" dirty="0"/>
            </a:br>
            <a:r>
              <a:rPr lang="en-US" dirty="0"/>
              <a:t>These new notes were not legal tender in India, but banks in the destination could convert them (but not INR) to Sterling with the RBI. New notes in the series all had serial number beginning in HA &amp; were only payable in Bombay, where these citizens departed from. </a:t>
            </a:r>
            <a:r>
              <a:rPr lang="en-US" u="sng" dirty="0">
                <a:solidFill>
                  <a:srgbClr val="FF9933"/>
                </a:solidFill>
              </a:rPr>
              <a:t>Which Indian citizens were given these notes? (5)</a:t>
            </a:r>
            <a:br>
              <a:rPr lang="en-US" u="sng" dirty="0">
                <a:solidFill>
                  <a:srgbClr val="FF9933"/>
                </a:solidFill>
              </a:rPr>
            </a:br>
            <a:br>
              <a:rPr lang="en-US" sz="1000" u="sng" dirty="0"/>
            </a:br>
            <a:r>
              <a:rPr lang="en-US" dirty="0"/>
              <a:t>These special notes were only in circulation for ~ 1 year, before a monetary policy change in the region eased concerns over depleting reserves. This change was also implemented by the RBI in 1959 in the region’s British protectorates. Coupled with cessation of INR-Sterling conversion in the Protectorates, it eliminated concerns over illicit removal of INR overseas. </a:t>
            </a:r>
            <a:r>
              <a:rPr lang="en-US" u="sng" dirty="0">
                <a:solidFill>
                  <a:srgbClr val="FF9933"/>
                </a:solidFill>
              </a:rPr>
              <a:t>What was the change the RBI introduced? (5)</a:t>
            </a:r>
            <a:endParaRPr lang="en-US" dirty="0">
              <a:solidFill>
                <a:srgbClr val="FF9933"/>
              </a:solidFill>
            </a:endParaRPr>
          </a:p>
        </p:txBody>
      </p:sp>
      <p:sp>
        <p:nvSpPr>
          <p:cNvPr id="3" name="Rectangle 2">
            <a:extLst>
              <a:ext uri="{FF2B5EF4-FFF2-40B4-BE49-F238E27FC236}">
                <a16:creationId xmlns:a16="http://schemas.microsoft.com/office/drawing/2014/main" id="{9A13D26A-2D21-4CA6-8666-353193595F21}"/>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24</a:t>
            </a:r>
            <a:endParaRPr lang="en-US" b="1" dirty="0"/>
          </a:p>
        </p:txBody>
      </p:sp>
      <p:pic>
        <p:nvPicPr>
          <p:cNvPr id="4" name="Countdown - 1941">
            <a:hlinkClick r:id="" action="ppaction://media"/>
            <a:extLst>
              <a:ext uri="{FF2B5EF4-FFF2-40B4-BE49-F238E27FC236}">
                <a16:creationId xmlns:a16="http://schemas.microsoft.com/office/drawing/2014/main" id="{B229878B-0722-4205-9632-643252C5537C}"/>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20259871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0E0F-6A71-4A1F-A990-FFA7FF787041}"/>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5402AE2A-68E1-44C6-8EE9-9C8E1F58B84F}"/>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24</a:t>
            </a:r>
            <a:endParaRPr lang="en-US" b="1" dirty="0"/>
          </a:p>
        </p:txBody>
      </p:sp>
      <p:pic>
        <p:nvPicPr>
          <p:cNvPr id="2050" name="Picture 2" descr="India Paper Money, Haj Pilgrim Banknotes, 1950's-1960's">
            <a:extLst>
              <a:ext uri="{FF2B5EF4-FFF2-40B4-BE49-F238E27FC236}">
                <a16:creationId xmlns:a16="http://schemas.microsoft.com/office/drawing/2014/main" id="{6CB7E363-C925-4EAD-8B2E-A3D1A308E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072" y="1825099"/>
            <a:ext cx="6448148" cy="40300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4690C25-85FA-4D1D-8646-915BAE4BC27F}"/>
              </a:ext>
            </a:extLst>
          </p:cNvPr>
          <p:cNvSpPr/>
          <p:nvPr/>
        </p:nvSpPr>
        <p:spPr>
          <a:xfrm>
            <a:off x="2299315" y="2201662"/>
            <a:ext cx="301840" cy="168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BE264B3-48C3-4875-97A5-641E2866A091}"/>
              </a:ext>
            </a:extLst>
          </p:cNvPr>
          <p:cNvSpPr/>
          <p:nvPr/>
        </p:nvSpPr>
        <p:spPr>
          <a:xfrm>
            <a:off x="4678163" y="2201662"/>
            <a:ext cx="301840" cy="1686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052" name="Picture 4" descr="10 rupee banknote of Haj Pilgrim | Mintage World">
            <a:extLst>
              <a:ext uri="{FF2B5EF4-FFF2-40B4-BE49-F238E27FC236}">
                <a16:creationId xmlns:a16="http://schemas.microsoft.com/office/drawing/2014/main" id="{B0758E93-5BA3-491F-B8E0-BDCD573C7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0249" y="1458895"/>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1A21531-9044-42BF-BB98-01622C9EB4AA}"/>
              </a:ext>
            </a:extLst>
          </p:cNvPr>
          <p:cNvSpPr/>
          <p:nvPr/>
        </p:nvSpPr>
        <p:spPr>
          <a:xfrm>
            <a:off x="8754494" y="1825099"/>
            <a:ext cx="247463" cy="138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3ACC077-FC62-4E75-AFA7-94F2C80DFEC1}"/>
              </a:ext>
            </a:extLst>
          </p:cNvPr>
          <p:cNvSpPr/>
          <p:nvPr/>
        </p:nvSpPr>
        <p:spPr>
          <a:xfrm>
            <a:off x="10111670" y="1825099"/>
            <a:ext cx="247463" cy="1382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266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14901396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9BF6-66EB-4B76-95AC-9D9AE803CE24}"/>
              </a:ext>
            </a:extLst>
          </p:cNvPr>
          <p:cNvSpPr>
            <a:spLocks noGrp="1"/>
          </p:cNvSpPr>
          <p:nvPr>
            <p:ph type="title"/>
          </p:nvPr>
        </p:nvSpPr>
        <p:spPr/>
        <p:txBody>
          <a:bodyPr/>
          <a:lstStyle/>
          <a:p>
            <a:r>
              <a:rPr lang="en-US" dirty="0"/>
              <a:t>These were Indian citizens who were going to Saudi Arabia for the Haj. The new rupee note – the Haj rupee – was exclusively issued to Haj pilgrims for use in Saudi Arabia.</a:t>
            </a:r>
            <a:br>
              <a:rPr lang="en-US" dirty="0"/>
            </a:br>
            <a:br>
              <a:rPr lang="en-US" dirty="0"/>
            </a:br>
            <a:r>
              <a:rPr lang="en-US" dirty="0"/>
              <a:t>The monetary policy change made at the same time was the creation of the Gulf Rupee, which replaced INR as the currency of circulation in the British Protectorates in the Arabian Gulf. This, coupled with removal of the INR – Sterling convertibility, helped reduce illicit smuggling of INR out of India.</a:t>
            </a:r>
            <a:br>
              <a:rPr lang="en-US" dirty="0"/>
            </a:br>
            <a:endParaRPr lang="en-US" dirty="0"/>
          </a:p>
        </p:txBody>
      </p:sp>
      <p:sp>
        <p:nvSpPr>
          <p:cNvPr id="3" name="Rectangle 2">
            <a:extLst>
              <a:ext uri="{FF2B5EF4-FFF2-40B4-BE49-F238E27FC236}">
                <a16:creationId xmlns:a16="http://schemas.microsoft.com/office/drawing/2014/main" id="{6F0FFD39-B742-40CD-9F43-34063AD69BF0}"/>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24</a:t>
            </a:r>
            <a:endParaRPr lang="en-US" b="1" dirty="0"/>
          </a:p>
        </p:txBody>
      </p:sp>
      <p:pic>
        <p:nvPicPr>
          <p:cNvPr id="4" name="Picture 3" descr="India Paper Money, Haj Pilgrim Banknotes, 1950's-1960's">
            <a:extLst>
              <a:ext uri="{FF2B5EF4-FFF2-40B4-BE49-F238E27FC236}">
                <a16:creationId xmlns:a16="http://schemas.microsoft.com/office/drawing/2014/main" id="{0EB21236-B0A0-4265-8251-AB0D24828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668" y="3547273"/>
            <a:ext cx="5076995" cy="31731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C2E5F82-09D7-4B6D-A761-C2271A2B7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120" y="3515819"/>
            <a:ext cx="5076996" cy="320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7838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C69EB-FE8F-4DF8-B77E-9B5A280EE71A}"/>
              </a:ext>
            </a:extLst>
          </p:cNvPr>
          <p:cNvSpPr>
            <a:spLocks noGrp="1"/>
          </p:cNvSpPr>
          <p:nvPr>
            <p:ph type="title"/>
          </p:nvPr>
        </p:nvSpPr>
        <p:spPr/>
        <p:txBody>
          <a:bodyPr anchor="ctr"/>
          <a:lstStyle/>
          <a:p>
            <a:r>
              <a:rPr lang="en-US" dirty="0"/>
              <a:t>Penultimate Question Coming Up</a:t>
            </a:r>
            <a:br>
              <a:rPr lang="en-US" dirty="0"/>
            </a:br>
            <a:r>
              <a:rPr lang="en-US" dirty="0"/>
              <a:t>Score Check</a:t>
            </a:r>
          </a:p>
        </p:txBody>
      </p:sp>
      <p:sp>
        <p:nvSpPr>
          <p:cNvPr id="5" name="Text Placeholder 4">
            <a:extLst>
              <a:ext uri="{FF2B5EF4-FFF2-40B4-BE49-F238E27FC236}">
                <a16:creationId xmlns:a16="http://schemas.microsoft.com/office/drawing/2014/main" id="{2135F7E4-953D-46BF-A5AB-5D003EF5EA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4877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11B0-77C0-4564-936A-7BB49D0CE808}"/>
              </a:ext>
            </a:extLst>
          </p:cNvPr>
          <p:cNvSpPr>
            <a:spLocks noGrp="1"/>
          </p:cNvSpPr>
          <p:nvPr>
            <p:ph type="title"/>
          </p:nvPr>
        </p:nvSpPr>
        <p:spPr/>
        <p:txBody>
          <a:bodyPr/>
          <a:lstStyle/>
          <a:p>
            <a:pPr>
              <a:lnSpc>
                <a:spcPct val="120000"/>
              </a:lnSpc>
            </a:pPr>
            <a:r>
              <a:rPr lang="en-US" dirty="0"/>
              <a:t>William Dampier, an explorer and pirate, famously discovered a Pacific fruit – </a:t>
            </a:r>
            <a:br>
              <a:rPr lang="en-US" dirty="0"/>
            </a:br>
            <a:r>
              <a:rPr lang="en-US" dirty="0"/>
              <a:t>“when ripe it is yellow and soft; and the taste is delicious … the inside is soft, tender, and white, like the crumb of a </a:t>
            </a:r>
            <a:r>
              <a:rPr lang="en-US" dirty="0" err="1"/>
              <a:t>pennyloaf</a:t>
            </a:r>
            <a:r>
              <a:rPr lang="en-US" dirty="0"/>
              <a:t>.” This caught the attention of British sugar planters in the West Indies, who set sail to collect saplings of this tree, feeling the fruit might be ideal food supply on their small plots of land. </a:t>
            </a:r>
            <a:br>
              <a:rPr lang="en-US" dirty="0"/>
            </a:br>
            <a:br>
              <a:rPr lang="en-US" sz="1000" dirty="0"/>
            </a:br>
            <a:r>
              <a:rPr lang="en-US" u="sng" dirty="0">
                <a:solidFill>
                  <a:srgbClr val="FF9933"/>
                </a:solidFill>
              </a:rPr>
              <a:t>What historical incident did the discovery of this fruit inadvertently lead to? (5)</a:t>
            </a:r>
            <a:br>
              <a:rPr lang="en-US" u="sng" dirty="0"/>
            </a:br>
            <a:br>
              <a:rPr lang="en-US" sz="1000" u="sng" dirty="0"/>
            </a:br>
            <a:r>
              <a:rPr lang="en-US" dirty="0"/>
              <a:t>Dampier’s journal entries also precipitated the Darien scheme – an unsuccessful 1690s attempt by X to develop a colony (New Caledonia – no relation to current French territory) on the Isthmus of Panama, to offer an overland route connecting the oceans. The scheme was backed by the life savings of X’s citizens but was a complete disaster, since they didn’t anticipate opposition from other European powers. Humbled, they had to seek a bailout – which they received, but on punitive terms that continue to animate X’s politics to this day. </a:t>
            </a:r>
            <a:br>
              <a:rPr lang="en-US" dirty="0"/>
            </a:br>
            <a:br>
              <a:rPr lang="en-US" sz="1000" dirty="0"/>
            </a:br>
            <a:r>
              <a:rPr lang="en-US" u="sng" dirty="0">
                <a:solidFill>
                  <a:srgbClr val="FF9933"/>
                </a:solidFill>
              </a:rPr>
              <a:t>Who bailed X out, and under what condition? (5)</a:t>
            </a:r>
            <a:endParaRPr lang="en-US" dirty="0">
              <a:solidFill>
                <a:srgbClr val="FF9933"/>
              </a:solidFill>
            </a:endParaRPr>
          </a:p>
        </p:txBody>
      </p:sp>
      <p:sp>
        <p:nvSpPr>
          <p:cNvPr id="4" name="Rectangle 3">
            <a:extLst>
              <a:ext uri="{FF2B5EF4-FFF2-40B4-BE49-F238E27FC236}">
                <a16:creationId xmlns:a16="http://schemas.microsoft.com/office/drawing/2014/main" id="{7CE2BF85-AFA8-4C83-B0DF-6FFBDFA6DD9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a:t>
            </a:r>
          </a:p>
        </p:txBody>
      </p:sp>
      <p:pic>
        <p:nvPicPr>
          <p:cNvPr id="5" name="Countdown - 1941">
            <a:hlinkClick r:id="" action="ppaction://media"/>
            <a:extLst>
              <a:ext uri="{FF2B5EF4-FFF2-40B4-BE49-F238E27FC236}">
                <a16:creationId xmlns:a16="http://schemas.microsoft.com/office/drawing/2014/main" id="{6CE5D05C-C5C3-4BD0-949D-30173352CA6D}"/>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1905719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F4BF8-FA27-43EB-88EE-2EF54D0928E0}"/>
              </a:ext>
            </a:extLst>
          </p:cNvPr>
          <p:cNvSpPr>
            <a:spLocks noGrp="1"/>
          </p:cNvSpPr>
          <p:nvPr>
            <p:ph type="title"/>
          </p:nvPr>
        </p:nvSpPr>
        <p:spPr>
          <a:xfrm>
            <a:off x="838200" y="365125"/>
            <a:ext cx="8207829" cy="1325563"/>
          </a:xfrm>
        </p:spPr>
        <p:txBody>
          <a:bodyPr/>
          <a:lstStyle/>
          <a:p>
            <a:r>
              <a:rPr lang="en-US" dirty="0"/>
              <a:t>In the 1930s and 1940s, a country rejigged significant portions of its roadways, or junctions where highways crossed a railroad line, to install grates of the kind seen in the picture. Under these grates, explosives such as TNT or dynamite were packaged, capable of remote detonation. The reason for the installation was to </a:t>
            </a:r>
            <a:br>
              <a:rPr lang="en-US" dirty="0"/>
            </a:br>
            <a:r>
              <a:rPr lang="en-US" dirty="0"/>
              <a:t>ensure that an important foreign relations priority of the </a:t>
            </a:r>
            <a:br>
              <a:rPr lang="en-US" dirty="0"/>
            </a:br>
            <a:r>
              <a:rPr lang="en-US" dirty="0"/>
              <a:t>country was maintained. It was only as recently as 2014 that</a:t>
            </a:r>
            <a:br>
              <a:rPr lang="en-US" dirty="0"/>
            </a:br>
            <a:r>
              <a:rPr lang="en-US" dirty="0"/>
              <a:t> the last of the explosives were removed. </a:t>
            </a:r>
            <a:r>
              <a:rPr lang="en-US" u="sng" dirty="0">
                <a:solidFill>
                  <a:srgbClr val="FF9933"/>
                </a:solidFill>
              </a:rPr>
              <a:t>ID the country, </a:t>
            </a:r>
            <a:br>
              <a:rPr lang="en-US" u="sng" dirty="0">
                <a:solidFill>
                  <a:srgbClr val="FF9933"/>
                </a:solidFill>
              </a:rPr>
            </a:br>
            <a:r>
              <a:rPr lang="en-US" u="sng" dirty="0">
                <a:solidFill>
                  <a:srgbClr val="FF9933"/>
                </a:solidFill>
              </a:rPr>
              <a:t>and what was the foreign policy priority? (5)</a:t>
            </a:r>
            <a:br>
              <a:rPr lang="en-US" u="sng" dirty="0"/>
            </a:br>
            <a:br>
              <a:rPr lang="en-US" u="sng" dirty="0"/>
            </a:br>
            <a:r>
              <a:rPr lang="en-US" dirty="0"/>
              <a:t>Grates of this form were primarily installed on infrastructure close to its Northern border. Few such grates were installed in the South. </a:t>
            </a:r>
            <a:r>
              <a:rPr lang="en-US" u="sng" dirty="0">
                <a:solidFill>
                  <a:srgbClr val="FF9933"/>
                </a:solidFill>
              </a:rPr>
              <a:t>Why? (5)</a:t>
            </a:r>
            <a:br>
              <a:rPr lang="en-US" dirty="0"/>
            </a:br>
            <a:endParaRPr lang="en-US" dirty="0"/>
          </a:p>
        </p:txBody>
      </p:sp>
      <p:sp>
        <p:nvSpPr>
          <p:cNvPr id="4" name="Rectangle 3">
            <a:extLst>
              <a:ext uri="{FF2B5EF4-FFF2-40B4-BE49-F238E27FC236}">
                <a16:creationId xmlns:a16="http://schemas.microsoft.com/office/drawing/2014/main" id="{4310AC26-3C04-457C-BF33-BD502E80273C}"/>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25</a:t>
            </a:r>
            <a:endParaRPr lang="en-US" b="1" dirty="0"/>
          </a:p>
        </p:txBody>
      </p:sp>
      <p:pic>
        <p:nvPicPr>
          <p:cNvPr id="5" name="Picture 4">
            <a:extLst>
              <a:ext uri="{FF2B5EF4-FFF2-40B4-BE49-F238E27FC236}">
                <a16:creationId xmlns:a16="http://schemas.microsoft.com/office/drawing/2014/main" id="{44B930CE-15E0-4643-8DFC-995B3C4038F1}"/>
              </a:ext>
            </a:extLst>
          </p:cNvPr>
          <p:cNvPicPr>
            <a:picLocks noChangeAspect="1"/>
          </p:cNvPicPr>
          <p:nvPr/>
        </p:nvPicPr>
        <p:blipFill>
          <a:blip r:embed="rId4"/>
          <a:stretch>
            <a:fillRect/>
          </a:stretch>
        </p:blipFill>
        <p:spPr>
          <a:xfrm>
            <a:off x="8222040" y="2227829"/>
            <a:ext cx="3915530" cy="2402341"/>
          </a:xfrm>
          <a:prstGeom prst="rect">
            <a:avLst/>
          </a:prstGeom>
        </p:spPr>
      </p:pic>
      <p:pic>
        <p:nvPicPr>
          <p:cNvPr id="6" name="Countdown - 1941">
            <a:hlinkClick r:id="" action="ppaction://media"/>
            <a:extLst>
              <a:ext uri="{FF2B5EF4-FFF2-40B4-BE49-F238E27FC236}">
                <a16:creationId xmlns:a16="http://schemas.microsoft.com/office/drawing/2014/main" id="{51E7AB16-18AD-4AF4-A6A2-0AEE1FFE5A5F}"/>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5"/>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36118216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41904343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2668-E876-4F4C-ACCF-BEFFC9ABBA82}"/>
              </a:ext>
            </a:extLst>
          </p:cNvPr>
          <p:cNvSpPr>
            <a:spLocks noGrp="1"/>
          </p:cNvSpPr>
          <p:nvPr>
            <p:ph type="title"/>
          </p:nvPr>
        </p:nvSpPr>
        <p:spPr/>
        <p:txBody>
          <a:bodyPr>
            <a:noAutofit/>
          </a:bodyPr>
          <a:lstStyle/>
          <a:p>
            <a:r>
              <a:rPr lang="en-US" sz="2600" dirty="0"/>
              <a:t>The country is Switzerland, and the foreign relations priority was to maintain their neutrality. To prevent Nazi Germany from invading Switzerland from Germany, or neighboring France which was under Nazi control, infrastructure was rigged to explode, and literally barricade Switzerland in</a:t>
            </a:r>
            <a:br>
              <a:rPr lang="en-US" sz="2600" dirty="0"/>
            </a:br>
            <a:br>
              <a:rPr lang="en-US" sz="2600" dirty="0"/>
            </a:br>
            <a:r>
              <a:rPr lang="en-US" sz="2600" dirty="0"/>
              <a:t>It wasn’t necessary on the Southern</a:t>
            </a:r>
            <a:br>
              <a:rPr lang="en-US" sz="2600" dirty="0"/>
            </a:br>
            <a:r>
              <a:rPr lang="en-US" sz="2600" dirty="0"/>
              <a:t>border since the Alps made it</a:t>
            </a:r>
            <a:br>
              <a:rPr lang="en-US" sz="2600" dirty="0"/>
            </a:br>
            <a:r>
              <a:rPr lang="en-US" sz="2600" dirty="0"/>
              <a:t>difficult for anyone to enter from</a:t>
            </a:r>
            <a:br>
              <a:rPr lang="en-US" sz="2600" dirty="0"/>
            </a:br>
            <a:r>
              <a:rPr lang="en-US" sz="2600" dirty="0"/>
              <a:t>the South</a:t>
            </a:r>
          </a:p>
        </p:txBody>
      </p:sp>
      <p:sp>
        <p:nvSpPr>
          <p:cNvPr id="4" name="Rectangle 3">
            <a:extLst>
              <a:ext uri="{FF2B5EF4-FFF2-40B4-BE49-F238E27FC236}">
                <a16:creationId xmlns:a16="http://schemas.microsoft.com/office/drawing/2014/main" id="{4069B59A-DE47-4904-854F-9EC8AD9A58A3}"/>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25</a:t>
            </a:r>
            <a:endParaRPr lang="en-US" b="1" dirty="0"/>
          </a:p>
        </p:txBody>
      </p:sp>
      <p:pic>
        <p:nvPicPr>
          <p:cNvPr id="2050" name="Picture 2" descr="Physical Map of Switzerland - Ezilon Maps">
            <a:extLst>
              <a:ext uri="{FF2B5EF4-FFF2-40B4-BE49-F238E27FC236}">
                <a16:creationId xmlns:a16="http://schemas.microsoft.com/office/drawing/2014/main" id="{935158FE-5792-4267-B0AA-19BDCC060D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2262" y="2698810"/>
            <a:ext cx="5811586" cy="3883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9776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219B-FD2D-4E22-A9C5-3499D879F1B9}"/>
              </a:ext>
            </a:extLst>
          </p:cNvPr>
          <p:cNvSpPr>
            <a:spLocks noGrp="1"/>
          </p:cNvSpPr>
          <p:nvPr>
            <p:ph type="title"/>
          </p:nvPr>
        </p:nvSpPr>
        <p:spPr/>
        <p:txBody>
          <a:bodyPr>
            <a:noAutofit/>
          </a:bodyPr>
          <a:lstStyle/>
          <a:p>
            <a:r>
              <a:rPr lang="en-US" sz="2300" dirty="0"/>
              <a:t>Nearly 500,000 Atlantic horseshoe crabs (</a:t>
            </a:r>
            <a:r>
              <a:rPr lang="en-US" sz="2300" i="1" dirty="0"/>
              <a:t>Limulus polyphemus</a:t>
            </a:r>
            <a:r>
              <a:rPr lang="en-US" sz="2300" dirty="0"/>
              <a:t>) are harvested every year on the United States east coast for their mysterious ‘blood’ fluids.</a:t>
            </a:r>
            <a:br>
              <a:rPr lang="en-US" sz="2300" dirty="0"/>
            </a:br>
            <a:br>
              <a:rPr lang="en-US" sz="1200" dirty="0"/>
            </a:br>
            <a:r>
              <a:rPr lang="en-US" sz="2300" dirty="0"/>
              <a:t>But like other invertebrates, the crabs do not have a closed circulatory system. A fluid called </a:t>
            </a:r>
            <a:r>
              <a:rPr lang="en-US" sz="2300" dirty="0" err="1"/>
              <a:t>haemolymph</a:t>
            </a:r>
            <a:r>
              <a:rPr lang="en-US" sz="2300" dirty="0"/>
              <a:t> circulates in their bodies instead. It contains a copper-based protein responsible for oxygen transport called </a:t>
            </a:r>
            <a:r>
              <a:rPr lang="en-US" sz="2300" dirty="0" err="1"/>
              <a:t>haemocyanin</a:t>
            </a:r>
            <a:r>
              <a:rPr lang="en-US" sz="2300" dirty="0"/>
              <a:t>, whose oxidation results in the fluid’s most distinctive feature. </a:t>
            </a:r>
            <a:r>
              <a:rPr lang="en-US" sz="2300" u="sng" dirty="0">
                <a:solidFill>
                  <a:srgbClr val="FF9933"/>
                </a:solidFill>
              </a:rPr>
              <a:t>What feature? (5)</a:t>
            </a:r>
            <a:br>
              <a:rPr lang="en-US" sz="2300" dirty="0"/>
            </a:br>
            <a:br>
              <a:rPr lang="en-US" sz="1200" dirty="0"/>
            </a:br>
            <a:r>
              <a:rPr lang="en-US" sz="2300" dirty="0"/>
              <a:t>The </a:t>
            </a:r>
            <a:r>
              <a:rPr lang="en-US" sz="2300" dirty="0" err="1"/>
              <a:t>haemolymph</a:t>
            </a:r>
            <a:r>
              <a:rPr lang="en-US" sz="2300" dirty="0"/>
              <a:t> also contains immune cells called amoebocytes, which release a compound known as Limulus Amoebocyte Lysate (LAL). LAL is ultra-sensitive to any bacterial toxin residue: at the slightest exposure to endotoxins present even after bacteria are sterilized, LAL instantly coagulates into a gel to immobilize invading pathogens. </a:t>
            </a:r>
            <a:r>
              <a:rPr lang="en-US" sz="2300" u="sng" dirty="0">
                <a:solidFill>
                  <a:srgbClr val="FF9933"/>
                </a:solidFill>
              </a:rPr>
              <a:t>What purpose does the pharma industry predominantly use LAL for? (5)</a:t>
            </a:r>
            <a:br>
              <a:rPr lang="en-US" sz="2300" dirty="0"/>
            </a:br>
            <a:endParaRPr lang="en-US" sz="2300" dirty="0"/>
          </a:p>
        </p:txBody>
      </p:sp>
      <p:sp>
        <p:nvSpPr>
          <p:cNvPr id="3" name="Rectangle 2">
            <a:extLst>
              <a:ext uri="{FF2B5EF4-FFF2-40B4-BE49-F238E27FC236}">
                <a16:creationId xmlns:a16="http://schemas.microsoft.com/office/drawing/2014/main" id="{AE5FED93-65EA-4E88-AC15-0AE6AFCBEA64}"/>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26</a:t>
            </a:r>
            <a:endParaRPr lang="en-US" b="1" dirty="0"/>
          </a:p>
        </p:txBody>
      </p:sp>
      <p:pic>
        <p:nvPicPr>
          <p:cNvPr id="4" name="Countdown - 1941">
            <a:hlinkClick r:id="" action="ppaction://media"/>
            <a:extLst>
              <a:ext uri="{FF2B5EF4-FFF2-40B4-BE49-F238E27FC236}">
                <a16:creationId xmlns:a16="http://schemas.microsoft.com/office/drawing/2014/main" id="{1B7E75DE-1126-48C7-9B2D-53B1825E35EF}"/>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8399089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5200A-3E34-4C95-8844-925E266CC6C5}"/>
              </a:ext>
            </a:extLst>
          </p:cNvPr>
          <p:cNvSpPr>
            <a:spLocks noGrp="1"/>
          </p:cNvSpPr>
          <p:nvPr>
            <p:ph type="title"/>
          </p:nvPr>
        </p:nvSpPr>
        <p:spPr/>
        <p:txBody>
          <a:bodyPr/>
          <a:lstStyle/>
          <a:p>
            <a:r>
              <a:rPr lang="en-US" dirty="0"/>
              <a:t>Answer is…</a:t>
            </a:r>
          </a:p>
        </p:txBody>
      </p:sp>
    </p:spTree>
    <p:extLst>
      <p:ext uri="{BB962C8B-B14F-4D97-AF65-F5344CB8AC3E}">
        <p14:creationId xmlns:p14="http://schemas.microsoft.com/office/powerpoint/2010/main" val="3182147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7B20-4CDF-421D-BF0C-6B772365F2D1}"/>
              </a:ext>
            </a:extLst>
          </p:cNvPr>
          <p:cNvSpPr>
            <a:spLocks noGrp="1"/>
          </p:cNvSpPr>
          <p:nvPr>
            <p:ph type="title"/>
          </p:nvPr>
        </p:nvSpPr>
        <p:spPr/>
        <p:txBody>
          <a:bodyPr/>
          <a:lstStyle/>
          <a:p>
            <a:r>
              <a:rPr lang="en-US" dirty="0"/>
              <a:t>Atlantic horseshoe crabs have a blue “blood”</a:t>
            </a:r>
            <a:br>
              <a:rPr lang="en-US" dirty="0"/>
            </a:br>
            <a:br>
              <a:rPr lang="en-US" dirty="0"/>
            </a:br>
            <a:r>
              <a:rPr lang="en-US" dirty="0"/>
              <a:t>Because of the presence of LAL, it is used to ensure the sterility of vaccines </a:t>
            </a:r>
          </a:p>
        </p:txBody>
      </p:sp>
      <p:sp>
        <p:nvSpPr>
          <p:cNvPr id="3" name="Rectangle 2">
            <a:extLst>
              <a:ext uri="{FF2B5EF4-FFF2-40B4-BE49-F238E27FC236}">
                <a16:creationId xmlns:a16="http://schemas.microsoft.com/office/drawing/2014/main" id="{37BF08A1-FFE4-4ABA-812B-E2C11FC6C787}"/>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26</a:t>
            </a:r>
            <a:endParaRPr lang="en-US" b="1" dirty="0"/>
          </a:p>
        </p:txBody>
      </p:sp>
      <p:pic>
        <p:nvPicPr>
          <p:cNvPr id="1026" name="Picture 2">
            <a:extLst>
              <a:ext uri="{FF2B5EF4-FFF2-40B4-BE49-F238E27FC236}">
                <a16:creationId xmlns:a16="http://schemas.microsoft.com/office/drawing/2014/main" id="{78983BE6-69D3-4E9B-98F5-1FAEEEAA5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039" y="2130640"/>
            <a:ext cx="6026458" cy="451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4147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AC69EB-FE8F-4DF8-B77E-9B5A280EE71A}"/>
              </a:ext>
            </a:extLst>
          </p:cNvPr>
          <p:cNvSpPr>
            <a:spLocks noGrp="1"/>
          </p:cNvSpPr>
          <p:nvPr>
            <p:ph type="title"/>
          </p:nvPr>
        </p:nvSpPr>
        <p:spPr/>
        <p:txBody>
          <a:bodyPr anchor="ctr"/>
          <a:lstStyle/>
          <a:p>
            <a:r>
              <a:rPr lang="en-US" dirty="0"/>
              <a:t>Thank you!</a:t>
            </a:r>
          </a:p>
        </p:txBody>
      </p:sp>
      <p:sp>
        <p:nvSpPr>
          <p:cNvPr id="5" name="Text Placeholder 4">
            <a:extLst>
              <a:ext uri="{FF2B5EF4-FFF2-40B4-BE49-F238E27FC236}">
                <a16:creationId xmlns:a16="http://schemas.microsoft.com/office/drawing/2014/main" id="{2135F7E4-953D-46BF-A5AB-5D003EF5EA3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316292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6E6D-9990-41D4-8A27-16EA065A1CC1}"/>
              </a:ext>
            </a:extLst>
          </p:cNvPr>
          <p:cNvSpPr>
            <a:spLocks noGrp="1"/>
          </p:cNvSpPr>
          <p:nvPr>
            <p:ph type="title"/>
          </p:nvPr>
        </p:nvSpPr>
        <p:spPr/>
        <p:txBody>
          <a:bodyPr/>
          <a:lstStyle/>
          <a:p>
            <a:r>
              <a:rPr lang="en-US" sz="9600" dirty="0"/>
              <a:t>Backups</a:t>
            </a:r>
            <a:br>
              <a:rPr lang="en-US" dirty="0"/>
            </a:br>
            <a:endParaRPr lang="en-US" dirty="0"/>
          </a:p>
        </p:txBody>
      </p:sp>
    </p:spTree>
    <p:extLst>
      <p:ext uri="{BB962C8B-B14F-4D97-AF65-F5344CB8AC3E}">
        <p14:creationId xmlns:p14="http://schemas.microsoft.com/office/powerpoint/2010/main" val="30656009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5607-6C12-4D3E-8C1D-EE5761042F6F}"/>
              </a:ext>
            </a:extLst>
          </p:cNvPr>
          <p:cNvSpPr>
            <a:spLocks noGrp="1"/>
          </p:cNvSpPr>
          <p:nvPr>
            <p:ph type="title"/>
          </p:nvPr>
        </p:nvSpPr>
        <p:spPr/>
        <p:txBody>
          <a:bodyPr>
            <a:noAutofit/>
          </a:bodyPr>
          <a:lstStyle/>
          <a:p>
            <a:pPr>
              <a:lnSpc>
                <a:spcPct val="120000"/>
              </a:lnSpc>
            </a:pPr>
            <a:r>
              <a:rPr lang="en-US" dirty="0"/>
              <a:t>Another benefit of </a:t>
            </a:r>
            <a:r>
              <a:rPr lang="en-US" i="1" dirty="0"/>
              <a:t>Frau </a:t>
            </a:r>
            <a:r>
              <a:rPr lang="en-US" i="1" dirty="0" err="1"/>
              <a:t>im</a:t>
            </a:r>
            <a:r>
              <a:rPr lang="en-US" i="1" dirty="0"/>
              <a:t> Mond</a:t>
            </a:r>
            <a:r>
              <a:rPr lang="en-US" dirty="0"/>
              <a:t> was that it boosted German interest in rockets &amp; space, with the </a:t>
            </a:r>
            <a:r>
              <a:rPr lang="en-US" i="1" dirty="0"/>
              <a:t>Verein </a:t>
            </a:r>
            <a:r>
              <a:rPr lang="en-US" i="1" dirty="0" err="1"/>
              <a:t>für</a:t>
            </a:r>
            <a:r>
              <a:rPr lang="en-US" i="1" dirty="0"/>
              <a:t> </a:t>
            </a:r>
            <a:r>
              <a:rPr lang="en-US" i="1" dirty="0" err="1"/>
              <a:t>Raumschiffahrt</a:t>
            </a:r>
            <a:r>
              <a:rPr lang="en-US" i="1" dirty="0"/>
              <a:t> </a:t>
            </a:r>
            <a:r>
              <a:rPr lang="en-US" dirty="0"/>
              <a:t>(Society for Space Travel) founded by the film’s scientific advisors. The brief success of 1930s German rocket development, however, perhaps owed to the novelty of the technology, enabling it to exploit a legal loophole that enabled it attract scientists (such as von Braun) and funding from more conventional defense &amp; space technologies. </a:t>
            </a:r>
            <a:r>
              <a:rPr lang="en-US" u="sng" dirty="0"/>
              <a:t>What was the loophole? (5)</a:t>
            </a:r>
            <a:br>
              <a:rPr lang="en-US" u="sng" dirty="0"/>
            </a:br>
            <a:br>
              <a:rPr lang="en-US" u="sng" dirty="0"/>
            </a:br>
            <a:r>
              <a:rPr lang="en-US" dirty="0"/>
              <a:t>An idiom used in German to describe people like von Braun, who were Nazi sympathizers but exonerated by Allied de-Nazification efforts for different reasons, is </a:t>
            </a:r>
            <a:r>
              <a:rPr lang="en-US" dirty="0" err="1"/>
              <a:t>Persilschein</a:t>
            </a:r>
            <a:r>
              <a:rPr lang="en-US" dirty="0"/>
              <a:t>. The term originated in the German army, to reflect how all new recruits would invariably bring the same empty box on their first day, which they would use to send their civilian clothes back home. After the war, it took on this new, more literal meaning. </a:t>
            </a:r>
            <a:r>
              <a:rPr lang="en-US" u="sng" dirty="0"/>
              <a:t>What is the etymology of </a:t>
            </a:r>
            <a:r>
              <a:rPr lang="en-US" u="sng" dirty="0" err="1"/>
              <a:t>Persilschein</a:t>
            </a:r>
            <a:r>
              <a:rPr lang="en-US" u="sng" dirty="0"/>
              <a:t>? (5)</a:t>
            </a:r>
            <a:endParaRPr lang="en-US" dirty="0"/>
          </a:p>
        </p:txBody>
      </p:sp>
      <p:sp>
        <p:nvSpPr>
          <p:cNvPr id="4" name="Rectangle 3">
            <a:extLst>
              <a:ext uri="{FF2B5EF4-FFF2-40B4-BE49-F238E27FC236}">
                <a16:creationId xmlns:a16="http://schemas.microsoft.com/office/drawing/2014/main" id="{C1E79CC9-67F4-4E24-980E-D6B50E3307DD}"/>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2</a:t>
            </a:r>
            <a:endParaRPr lang="en-US" b="1" dirty="0"/>
          </a:p>
        </p:txBody>
      </p:sp>
      <p:pic>
        <p:nvPicPr>
          <p:cNvPr id="5" name="Countdown - 1941">
            <a:hlinkClick r:id="" action="ppaction://media"/>
            <a:extLst>
              <a:ext uri="{FF2B5EF4-FFF2-40B4-BE49-F238E27FC236}">
                <a16:creationId xmlns:a16="http://schemas.microsoft.com/office/drawing/2014/main" id="{9B9AF4E8-EDAD-4F85-B45E-6C5AE8AC22DE}"/>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18149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1169-1045-4C66-A70E-99F29DB8C5AC}"/>
              </a:ext>
            </a:extLst>
          </p:cNvPr>
          <p:cNvSpPr>
            <a:spLocks noGrp="1"/>
          </p:cNvSpPr>
          <p:nvPr>
            <p:ph type="title"/>
          </p:nvPr>
        </p:nvSpPr>
        <p:spPr/>
        <p:txBody>
          <a:bodyPr/>
          <a:lstStyle/>
          <a:p>
            <a:r>
              <a:rPr lang="en-US" dirty="0"/>
              <a:t>X traces its origins to an 1820s Boston fad that intentionally misspelt coded abbreviations, such as KC (</a:t>
            </a:r>
            <a:r>
              <a:rPr lang="en-US" dirty="0" err="1"/>
              <a:t>Knuff</a:t>
            </a:r>
            <a:r>
              <a:rPr lang="en-US" dirty="0"/>
              <a:t> </a:t>
            </a:r>
            <a:r>
              <a:rPr lang="en-US" dirty="0" err="1"/>
              <a:t>Ced</a:t>
            </a:r>
            <a:r>
              <a:rPr lang="en-US" dirty="0"/>
              <a:t> – Enough Said) or KY (Know </a:t>
            </a:r>
            <a:r>
              <a:rPr lang="en-US" dirty="0" err="1"/>
              <a:t>Yuse</a:t>
            </a:r>
            <a:r>
              <a:rPr lang="en-US" dirty="0"/>
              <a:t> – No Use). X became the most popular misspelt contraction, an abbreviation for a common phrase used to confirm that everything was in order. The popularity of X even prompted Martin van Buren, from Kinderhook, NY, to adopt in his flailing re-election campaign. His opponents tried to turn this against him, remarking it referred the “awful catastrophe” of his first term. </a:t>
            </a:r>
            <a:r>
              <a:rPr lang="en-US" u="sng" dirty="0"/>
              <a:t>ID X? (5)</a:t>
            </a:r>
            <a:br>
              <a:rPr lang="en-US" u="sng" dirty="0"/>
            </a:br>
            <a:br>
              <a:rPr lang="en-US" u="sng" dirty="0"/>
            </a:br>
            <a:r>
              <a:rPr lang="en-US" dirty="0"/>
              <a:t>The popularity of X in current vernacular may also owe a debt to a certain 19</a:t>
            </a:r>
            <a:r>
              <a:rPr lang="en-US" baseline="30000" dirty="0"/>
              <a:t>th</a:t>
            </a:r>
            <a:r>
              <a:rPr lang="en-US" dirty="0"/>
              <a:t> C invention. </a:t>
            </a:r>
          </a:p>
        </p:txBody>
      </p:sp>
      <p:sp>
        <p:nvSpPr>
          <p:cNvPr id="4" name="Rectangle 3">
            <a:extLst>
              <a:ext uri="{FF2B5EF4-FFF2-40B4-BE49-F238E27FC236}">
                <a16:creationId xmlns:a16="http://schemas.microsoft.com/office/drawing/2014/main" id="{EBE02067-34B9-4CD7-9DF0-F0AD971C299E}"/>
              </a:ext>
            </a:extLst>
          </p:cNvPr>
          <p:cNvSpPr/>
          <p:nvPr/>
        </p:nvSpPr>
        <p:spPr>
          <a:xfrm>
            <a:off x="0" y="0"/>
            <a:ext cx="568171" cy="424331"/>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4</a:t>
            </a:r>
            <a:endParaRPr lang="en-US" b="1" dirty="0"/>
          </a:p>
        </p:txBody>
      </p:sp>
      <p:pic>
        <p:nvPicPr>
          <p:cNvPr id="5" name="Countdown - 1941">
            <a:hlinkClick r:id="" action="ppaction://media"/>
            <a:extLst>
              <a:ext uri="{FF2B5EF4-FFF2-40B4-BE49-F238E27FC236}">
                <a16:creationId xmlns:a16="http://schemas.microsoft.com/office/drawing/2014/main" id="{B977DE2D-E6CA-457A-98B3-4D42E4642533}"/>
              </a:ext>
            </a:extLst>
          </p:cNvPr>
          <p:cNvPicPr>
            <a:picLocks noChangeAspect="1"/>
          </p:cNvPicPr>
          <p:nvPr>
            <a:videoFile r:link="rId1"/>
            <p:extLst>
              <p:ext uri="{DAA4B4D4-6D71-4841-9C94-3DE7FCFB9230}">
                <p14:media xmlns:p14="http://schemas.microsoft.com/office/powerpoint/2010/main" r:embed="rId2">
                  <p14:trim st="212643"/>
                </p14:media>
              </p:ext>
            </p:extLst>
          </p:nvPr>
        </p:nvPicPr>
        <p:blipFill rotWithShape="1">
          <a:blip r:embed="rId4"/>
          <a:srcRect l="27306" t="21786" r="23786" b="26836"/>
          <a:stretch/>
        </p:blipFill>
        <p:spPr>
          <a:xfrm>
            <a:off x="11039475" y="24606"/>
            <a:ext cx="1152525" cy="681037"/>
          </a:xfrm>
          <a:prstGeom prst="rect">
            <a:avLst/>
          </a:prstGeom>
        </p:spPr>
      </p:pic>
    </p:spTree>
    <p:extLst>
      <p:ext uri="{BB962C8B-B14F-4D97-AF65-F5344CB8AC3E}">
        <p14:creationId xmlns:p14="http://schemas.microsoft.com/office/powerpoint/2010/main" val="412940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
  <TotalTime>15092</TotalTime>
  <Words>7980</Words>
  <Application>Microsoft Office PowerPoint</Application>
  <PresentationFormat>Widescreen</PresentationFormat>
  <Paragraphs>193</Paragraphs>
  <Slides>114</Slides>
  <Notes>0</Notes>
  <HiddenSlides>0</HiddenSlides>
  <MMClips>37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114</vt:i4>
      </vt:variant>
    </vt:vector>
  </HeadingPairs>
  <TitlesOfParts>
    <vt:vector size="118" baseType="lpstr">
      <vt:lpstr>Arial</vt:lpstr>
      <vt:lpstr>Constantia</vt:lpstr>
      <vt:lpstr>Garamond</vt:lpstr>
      <vt:lpstr>Office Theme</vt:lpstr>
      <vt:lpstr>Quiz Dubai</vt:lpstr>
      <vt:lpstr>PowerPoint Presentation</vt:lpstr>
      <vt:lpstr>Basic Rules</vt:lpstr>
      <vt:lpstr>Clockwise</vt:lpstr>
      <vt:lpstr>PowerPoint Presentation</vt:lpstr>
      <vt:lpstr>Tchaikovsky’s Dance of the Sugar Plum Fairy (from the Nutcracker) owes a lot to an invention by Auguste Mustel with certain “heavenly” attributes. In the 1880s, Tchaikovsky acquired this invention, but kept it secret till the launch of The Nutcracker. Viewers were taken aback by the effect produced by Mustel’s invention. Even today, this effect remains synonymous with Dance of the Sugar Plum Fairy.  What did Mustel invent / what is the effect it produced? (5)  Performers fleeing the Russian Revolution carried The Nutcracker outside Russia, where it is now associated with the Christmas holidays, esp. in the U.S. This association stems from a change introduced by choreographer George Balanchine. The change meant longer training for The Nutcracker, leading to scheduling performances late in the year. It also meant that a certain demographic would be over-represented in the audience, and scheduling around Christmas holidays would be most convenient for them to attend. What change did Balanchine make? (5)</vt:lpstr>
      <vt:lpstr>Answer is…</vt:lpstr>
      <vt:lpstr>Mustel invented the musical instrument known as the celesta (or celeste or bell piano), which looks similar to an upright piano. Unlike a piano, however, the keys of the celesta connect to hammers that strike a graduated set of metal (usually steel) plates – giving the instrument its traditional metal bell sound, which is most closely associated with Dance of the Sugar Plum Fairy.    The change that Balanchine made was casting children in all but the main roles for The Nutcracker. As a result, parents of performing children would want to attend the performances, and the most convenient time for this would be around the Christmas holidays.</vt:lpstr>
      <vt:lpstr>William Dampier, an explorer and pirate, famously discovered a Pacific fruit –  “when ripe it is yellow and soft; and the taste is delicious … the inside is soft, tender, and white, like the crumb of a pennyloaf.” This caught the attention of British sugar planters in the West Indies, who set sail to collect saplings of this tree, feeling the fruit might be ideal food supply on their small plots of land.   What historical incident did the discovery of this fruit inadvertently lead to? (5)  Dampier’s journal entries also precipitated the Darien scheme – an unsuccessful 1690s attempt by X to develop a colony (New Caledonia – no relation to current French territory) on the Isthmus of Panama, to offer an overland route connecting the oceans. The scheme was backed by the life savings of X’s citizens but was a complete disaster, since they didn’t anticipate opposition from other European powers. Humbled, they had to seek a bailout – which they received, but on punitive terms that continue to animate X’s politics to this day.   Who bailed X out, and under what condition? (5)</vt:lpstr>
      <vt:lpstr>Answer is…</vt:lpstr>
      <vt:lpstr>The historical incident is The Mutiny on the HMS Bounty – the fruit that Dampier discovered was the breadfruit. Dampier’s writings served as the impetus for a British mission to bring a thousand potted breadfruit trees from the South Pacific around the Horn of Africa to the West Indies. With the ship retrofitted to shelter the saplings, the miserably crammed and mistreated crew mutinied.  X = Scotland. Scotland, via the Company of Scotland, was the major financier for the effort. It failed in part because the EEIC &amp; England instituted a blockade against merchants who traded with the Company of Scotland, and Spanish captured and imprisoned crew on the Company’s ships, sensing a threat to their control of Panama. The heavy losses lead Scotland to sign up to the Act of Union (1707) and become a part of the United Kingdom.  </vt:lpstr>
      <vt:lpstr>These flags represent two administrative divisions (provinces) in different countries, each of which disputes the territorial scope of the other.  In Flag A, the orange symbolizes fire (referring to the name of the province), the blue reflects the sky and color of the national flag, and the diagonal is a bird that is associated with the region. In Flag B, blue symbolizes the night sky, the golden peaks symbolize the mountainous steppe, and the white indicates winter snow. Province B is named for an explorer, after whom arguably the most important water passage is named. ID the two administrative divisions. (5)  In the 1970s, both countries adopted unusual tactics in their respective provinces. First, a seven months pregnant woman was flown to the disputed part of Province A and remained there until she gave birth. Not to be outdone, the other country flew married couples who wanted to have children to the disputed part of Province B for a year, registering twelve births at the end of the period. Why did the countries undertake these unusual tactics? (5)  </vt:lpstr>
      <vt:lpstr>           Flag A                                                                                 Flag B</vt:lpstr>
      <vt:lpstr>Answer is…</vt:lpstr>
      <vt:lpstr>The administrative divisions are Tierra del Fuego of Argentina &amp; Magallenas (Chilean Antarctic Province) of Chile.   Since they both have disputed and overlapping claims to the Antarctic region, they attempted to assert their sovereignty in unique ways – Argentina by having the first birth on the territory, and Chile by having both conception and birth on the territory. The dispute continues to this day.</vt:lpstr>
      <vt:lpstr>Mahatma Gandhi was not a sports fan. But in 1940, in the face of the Muslim League’s demands for a separate nation, and to call for inclusive nationalism, he said publicly: “I should have thought that such unsportsmanlike divisions would be considered taboo in sporting language and sporting manners." Despite support from prominent Congress sympathizers like the broadcaster AFS Talyarkhan, his pleas appeared to fall mostly on deaf ears. What was he advocating for? (5)  Gandhi’s stance was also supported by unlikely allies: a consortium of princes led by the Maharajkumar of Vizianagaram, whose reasons were not altruistic. Having funded a competing endeavour a decade earlier that was receiving no attention from the public, they were desperate to boost its popularity.  What was this competing interest? (5)     </vt:lpstr>
      <vt:lpstr>Answer is…</vt:lpstr>
      <vt:lpstr>Abolition of the Bombay Pentangular  The Ranji Trophy</vt:lpstr>
      <vt:lpstr>In old British law, the owner of a plot of land had legal rights to all metals and minerals in the sub-soil, with the exception of two metals that remained Crown property. Officially, these metals were considered the most excellent things in the soil, so they could only be rightfully possessed by the most excellent person (i.e. King/Queen). However, it is likely that the restriction on the metals was put in place to assert the political power of the Crown and prevent acts of treason. What metals &amp; what would be the treasonous acts? (5)  In old Spanish &amp; French law, the landowner’s rights did not extend to the sub-soil – all subsoil minerals &amp; metals belonged to the King. Private citizens, however, were issued permits to excavate the land for metals – in exchange, they had to provide the King a share of the value of the dig. This practice reflects the etymological origin for what current day English word? (5)</vt:lpstr>
      <vt:lpstr>Answer is…</vt:lpstr>
      <vt:lpstr>The metals are gold &amp; silver, and the treasonous use was coining of money  The word in question is royalty (derived from French roialte) – which is today used in the context of patents, copyright and other intellectual property laws</vt:lpstr>
      <vt:lpstr>In the 1930s, German interest in rockets &amp; space grew significantly, with the Verein für Raumschiffahrt (Society for Space Travel) founded to harness this enthusiasm. The brief success of 1930s German rocket development, however, perhaps owed more to the novelty of the technology, enabling VfR to exploit a legal loophole that enabled it attract scientists such as Wernher von Braun, and funding that was redirected from conventional defense R&amp;D. What loophole did Germany exploit? (5)  An idiom used in German to describe people like von Braun, who were Nazi sympathizers but exonerated by Allied de-Nazification efforts for different reasons, is Persilschein. The term originated in the German army, to reflect how all new recruits would invariably bring the same empty box on their first day, which they would use to send their civilian clothes back home. After the war, it took on this new, more literal meaning. What is the etymology of Persilschein? (5)</vt:lpstr>
      <vt:lpstr>Answer is…</vt:lpstr>
      <vt:lpstr>Because of their novelty, rockets were not mentioned in the Treaty of Versailles – which limited the size of the German weapons arsenal (tanks, guns) and army.   Persilschein means Persil ticket (Persil being the famous German detergent). It was a reference to how the reputation of  former Nazi collaborators was laundered in the aftermath of WWII.</vt:lpstr>
      <vt:lpstr>In calculus of variations, ‘isoperimetric problems’ involve solving questions like:  what figure encloses the max area (volume) for a given perimeter (surface area)?  Mathematics has a name for these problems that comes from Virgil’s Aeneid. It references the tale of a refugee who is granted ‘as much land as a bull’s hide covers’. After cutting a hide into thin strips and tracing out a large circle, hence solving the corresponding isoperimetric problem, the figure establishes a capital with a citadel whose name translates to ‘oxhide’. Who or where? (5)  A similar tale features in Ferdowsi’s Shahnameh, in how prince Siyavush, challenged to build a citadel that ‘fits in the skin of a bull’ to win his love, establishes his capital. However, its name likely stems from a Sanskrit word for temple or monastery, suggesting more legend than history here. Amusingly, it also lends its name to the word used for a fruit in a familiar language. Where? (5)   </vt:lpstr>
      <vt:lpstr>Answer is…</vt:lpstr>
      <vt:lpstr>Dido, who is the founder of Carthage (the citadel is Byrsa, meaning Oxhide in Greek). This class of problems in mathematics is called Dido’s problems.  Shahnameh tells the tale of the creation of the Ark of Bukhara. According to a number of scholars based on the information of Juwaini, the name dates back to the Sanskrit "Vihara" (Buddhist monastery). The fruit in question is the plum (Hindi name alubukhara). </vt:lpstr>
      <vt:lpstr>An apocryphal, but fairly representative, story behind the founding of one African nation involves the British trying to reach Timbuktu to horde its riches. They sent a warship up a river, shooting cannonballs into enemy French territory on both banks, then claimed the land that fell within range for the crown. Which country? (5)  Negotiations over this land continued at the Peace of Paris of 1783 (which ended the American Revolutionary War), where France conceded it to Britain. In exchange, the French received a Caribbean island, whose name comes from a Spanish corruption of the indigenous Taino word used to describe the rolls smoked by the inhabitants of the Greater Antilles. The island’s shape was thought to resemble these rolls. What island? (5)</vt:lpstr>
      <vt:lpstr>Answer is…</vt:lpstr>
      <vt:lpstr>The country is the Gambia – the cannonball story is popular lore for its odd shape  The Caribbean island is Tobago (from the Spanish word Tabaco).</vt:lpstr>
      <vt:lpstr>In 1944, with canals frozen, Nazi Germany cut off the food supply lines to the Hague, leading to a winter of hunger. To keep patients from starving, pediatrician Willem Karel Dicke had to feed them anything available, such as tulip bulbs.  These conditions worsened most patients’ health, but one group suffered less than expected, and even showed signs of improvement. While Dicke did not know the cause of this group’s suffering, science at the time showed it was present across rich &amp; poor and not caused by bacteria. However, during this period, the mortality rate for this group fell from 35% to almost zero. At the end of WW II, as normalcy returned to the Hague, the mortality rate for this group climbed up again. These observations led him to a hypothesis for the cause of this group’s suffering, which formed the basis for a life-saving medical discovery.  Who was the group of patients, and what did Dicke discover? (10)</vt:lpstr>
      <vt:lpstr>Answer is…</vt:lpstr>
      <vt:lpstr>The group was children who were suffering from coeliac’s disease. At the time, it was not known that it was a genetic autoimmune disorder caused by gluten. As a result, it often a death sentence. Children with advanced celiac disease had horrifying symptoms: rashes, withered limbs, and large swollen bellies, like famine victims.  Because of the disruption to food supply lines, wheat products (like bread), were no longer available, and for coeliac children, the shortage of food was less severe than the toxic effects of wheat products. When Nazi Germany fell, the Allies began to airdrop food, and coeliac patients had a negative reaction to food with gluten.  </vt:lpstr>
      <vt:lpstr>Along the border between Uzbekistan &amp; Kazakhstan lies one of  the world’s youngest deserts, once the site of the world’s  4th largest inland body of water.  The water body was fed by the Amu Darya &amp; Syr Darya rivers, before their diversion by the U.S.S.R. Per one theory, it shares an etymological root with a mountain range in the region, originating from Turkic words for “chain.” ID the water body or desert (5)  Desertification of the sea has caused severe dust storms, with some particles making it as far as the Nordics. With inhospitable conditions ruling out site visits, satellite imaging is the only way to study the intensity storms. This method is used to elsewhere, such as for dust storms originating from the Sahara. However, satellite imaging is much less effective here – one scientist likened it to “trying to take a picture of a polar bear in a snowstorm”. A main factor for the ineffectiveness is the topography of this desert’s surrounding area vis-à-vis the Sahara’s. Why is satellite imaging less effective at studying dust storms originating here vis-à-vis Sahara? (5)</vt:lpstr>
      <vt:lpstr>Answer is…</vt:lpstr>
      <vt:lpstr>The Aral Sea / Aralkum Desert. The mountain range is the Ural mountains  When dust storms rage elsewhere on Earth—like in the Sahara Desert—they eventually blow out over the dark ocean, making them easy to see on satellite images. But in the landlocked Aralkum, the contrast between the surface and airborne dust is minimal, which explains why they can travel long distances with imperfect detection</vt:lpstr>
      <vt:lpstr>As Japan opened to global trade in the 1830s, ukiyo-e prints became wildly popular across Europe. Ironically, this was due to their use of Prussian blue: despite being invented in Berlin in 1705, it was perceived as exotic.   After viewing a print of The Great Wave, one artist wrote in a  correspondence: “these waves are claws, the boat is caught in  them, you can feel it.” It likely inspired a future work that is usually seen as a hallucinatory creation. What work? (5)  Recognizing the pigment’s appeal, merchants from East Asia  began exporting a new version of an older product, by adding  0.5 lb of roasted Prussian blue and gypsum per 100 lb of product prepared. This captured unwitting tastes abroad until 1897, when US legislation, in a precursor to a larger effort a decade later, made the practice unprofitable.  What was the new product? (5)</vt:lpstr>
      <vt:lpstr>PowerPoint Presentation</vt:lpstr>
      <vt:lpstr>Answer is…</vt:lpstr>
      <vt:lpstr>The Great Wave inspired Starry Night by Vincent van Gogh (1899)</vt:lpstr>
      <vt:lpstr>Green tea was the export – Europeans and Americans were enamored by the color, and consumed green tea in large quantities, until the U.S. passed the Tea Importation Act of 1897 to control toxicity and adulteration. Later, in 1905, the Food and Drugs Administration (FDA) was created, and tea testing (image) fell under their purview till 1999.</vt:lpstr>
      <vt:lpstr>Bonus trivia: Van Gogh copies of Hiroshige prints</vt:lpstr>
      <vt:lpstr>In 1939, after his success in the Civil War, General Franco  was keen to promote Spanish nationalism, at the expense of regional culture, as part of a homogenizing campaign in favor of Castilianism.   FC Barcelona was one his prominent targets, and so he ordered two changes to be made to the club’s crest to reflect this nationalist mission.   What two changes did Franco order, and why? (10)  </vt:lpstr>
      <vt:lpstr>Answer is…</vt:lpstr>
      <vt:lpstr>Franco first ordered the club’s name to be changed from FCB, or Futbol Club Barcelona (the Catalan name) to CFB, or Club de Futbol de Barcelona (in Spanish).  Franco also ordered the reworking of the top right hand corner of the badge, so that it did not resemble a Catalan flag, but retained the red and yellow colors which signified Spain.</vt:lpstr>
      <vt:lpstr>In 1948, Clement Attlee pushed India to include a certain constitutional provision.  He viewed this provision as well aligned with India’s historic legacy of empires and pitched his proposal as universal in nature, transcending creeds and races. The INC was opposed to this idea, fearing it compromised India’s commitment to non-alignment. Nehru, however, eventually acceded to a modified version of the request, although it was not constitutionalized. What did Attlee want India to do? (5)  While India considered Attlee’s request, there were consequences in the sporting world. At the 1947 ICC Conference, the question of India’s status was raised. The ICC, wishing to stay true to roots, changed India’s status to provisional, and did not list any visits to or from India in the cricket calendar.  This position was reversed, and India was re-admitted as a full member with Nehru’s actions in 1950. Why did the ICC change India’s status? (5) </vt:lpstr>
      <vt:lpstr>Answer is…</vt:lpstr>
      <vt:lpstr>Attlee wanted a role for the British King (likely as a nominal head of state) in the Indian Constitution. The Indian Constitution did not carve out such a role, but Nehru joined the Commonwealth of Nations in 1950.  The ICC used to stand for the Imperial Cricket Conference, since cricket was only to be played by Britain, its colonies and countries that were dominion to the British Crown. With uncertainty over India joining the Commonwealth or creating a constitutional role for the King, the ICC chose not to include them to stay true to their roots.  </vt:lpstr>
      <vt:lpstr>Anti-Clockwise</vt:lpstr>
      <vt:lpstr>At Mexico 1986, Argentina’s kit was designed by Le Coq Sportif. Apart from the colors, there was one important design difference between the home and away kits. Playing in their away strip for the first time in the R16 v. Uruguay, Argentina held on for a 1-0 win. Coach Carlos Bilardo found his players more tired and less mobile than usual after that game and pinned the blame on Le Coq’s kit.  Deciding that his players could not play in that strip again, Bilardo set off on a hunt across Mexico for a similarly colored Le Coq strip, fortuitously finding some in a store run by his 3rd choice GK. An unnamed designer sketched out the Argentina badge on his computer, which explains its crude shape and the lack of stars. Finally, shiny grey numbers used for NFL teams was stitched onto the backs. While most players were nonplussed, Maradona loved the jerseys and said “We will beat the English with this.” Why did Argentina seek a replacement kit? (10)</vt:lpstr>
      <vt:lpstr>PowerPoint Presentation</vt:lpstr>
      <vt:lpstr>Answer is…</vt:lpstr>
      <vt:lpstr>Le Coq made the home kit using a revolutionary 'bee hive' technology that permitted air to circulate through the fabric. The nation's secondary blue jersey, however, was a more traditional cotton design. Because of the heat and humidity in Mexico, the Argentine players were drenched at the end of the match. The Argentine kit man even joked that when they looked for scales, “I am exaggerating, but they weighed something like ten kilos more.”</vt:lpstr>
      <vt:lpstr>Ahead of the Battle of Surabaya in 1945, the city’s Hotel Yamato served as the headquarters for the Recovery of Allied Prisoners of War association. On September 19, group of recently released Allied troops climbed to the rooftop of the hotel and engaged in a pointed display of patriotism. A group of Indonesians then responded with a gesture that visually, and very starkly, symbolized the desire for independence from colonial rule.  Photographs from the incident made their way across the nation and marked the beginning of the Indonesian War of Independence for many. Surabaya continues to commemorate this event annually, at the hotel now called the Hotel Majahapit.  How did the crowd respond to the Allied troops’ actions? (10) </vt:lpstr>
      <vt:lpstr>Answer is…</vt:lpstr>
      <vt:lpstr>Dutch soldiers recently released from captivity enthusiastically raised the Dutch flag atop the hotel. In response, as a stand against Dutch colonialism, Indonesians climbed the hotel, lowered the Dutch flag, tore off the blue third of the flag, and re-raised it as an Indonesian flag. </vt:lpstr>
      <vt:lpstr>These photographs of Muhammed Alim Khan were taken in 1911 by Russian chemist and photographer Sergey Prokudin-Gorskii. He pioneered a method introduced by James Clark Maxwell in the 1850s, inspired by how the human body functioned. A certain effect could be achieved by taking three separate black &amp; white photographs under specific settings, The negatives of the photos would then be superimposed and combined, leading to the desired effect.    Due to the labor intensive nature of this process, Prokudin-Gorksii only produced ~ 100 such photos.   How did Prokudin-Gorskii take the three photos, and what effect was he trying to achieve? (10)    </vt:lpstr>
      <vt:lpstr>Answer is…</vt:lpstr>
      <vt:lpstr>Prokudun-Gorskii wanted to take color photographs. As an imitation of the way a normal human eye senses color, the visible spectrum of colors was divided into three channels of information: black and white photos taken through a red, green and blue filter respectively.   The resulting three photographs   could be projected through  filters of the same colors and  exactly superimposed to create a color photograph effect  </vt:lpstr>
      <vt:lpstr>Ross Ice Shelf is named in honor of James Clark Ross, who led a scientific  exploration of Antarctica from 1839-1843. For the expedition, he captained an unusually strong warship, which was equipped to fire heavy mortar at high angles and withstand the recoil. Upon sailing past the Ice Shelf, Ross witnessed a natural phenomenon that perhaps reminded him of this power, leading him to name what he saw after his ship. What did Ross witness, and how did he pay tribute to his ship? (5)  There is a notable difference between the land  structure of the Western and Eastern Antarctic  Ice Sheets. As a result of this difference, the West Ice Sheet serves as an important indicator of   global warming, while the East Ice Sheet cannot.  Why is the West Ice Sheet able to play this role  while the East is unable to? (5)</vt:lpstr>
      <vt:lpstr>PowerPoint Presentation</vt:lpstr>
      <vt:lpstr>Answer is…</vt:lpstr>
      <vt:lpstr>Ross’ expedition saw the eruption of Mount Erebus – the volcano which is the second most elevated point in Antarctica. He named it after the warship HMS Erebus. (Another Antarctic volcano, Mount Terror, was named after the other warship, HMS Terror).  As the image shows, a large portion of the West Antarctic Ice Sheet is submerged underwater, while most of the East Antactic Ice Sheet is above sea level. As a result of global warming, the biggest threat to the Antarctic Ice Sheet is warmer ocean waters, which can cause the Ice Sheet to melt. Because so much of the West Antarctic Ice Sheet is submerged, it is easier for water to undermine it, kickstarting a faster collapse.</vt:lpstr>
      <vt:lpstr>Eiji Nakatsu, who led the Technical Development Dept. of X, was a birdwatching enthusiast. In 1997, as part of his job, he was tasked with redesigning something to make it more efficient and reduce the disruption it was causing to residential areas.  In finding a solution, Nakatsu developed a design inspired by the common kingfisher, which allowed it to catch prey without making a splash in the water. He shaped different prototypes and shot them down pipes, and results showed the Kingfisher-inspired design was the best for the purpose. When Nakatsu applied it to his task, the resulting design eliminated the cause of the disruption, while also reducing electricity use by 50%.  What problem was Nakatsu trying to solve, and how did the Kingfisher play a role in the solution? (10)</vt:lpstr>
      <vt:lpstr>Answer is…</vt:lpstr>
      <vt:lpstr>Nakatsu worked for the Japan Railways team in-charge of design of the Shinkansen (bullet train). The old bullet trains – because of their design – used to create loud sonic booms whenever they passed through tunnels. Nakatsu re-designed the bullet trains to look like a kingfisher’s beak – which helped eliminate this problem.</vt:lpstr>
      <vt:lpstr>In the late 1700s, Luigi Galvani found frogs’ legs twitched if electricity was applied to them. He believed that the electricity came from within the animal itself. His nephew, Giovanni Aldini, tried to demonstrate this by applying current to a recently executed murderer. The results were shocking and spread through Europe, eventually reaching X, who was vacationing in Switzerland at the time. The experiment in turn inspired X’s magnum opus. ID X and the magnum opus. (5)  In 1931, 8-year old Earl Bakken was inspired to be an engineer by an adaptation of X’s magnum opus. Adult Bakken was approached by surgeon Walt Lillehei, who was frustrated that blackouts during surgery led to infants with blue baby syndrome dying in the O.T. The best tech at the time was heavy and needed to be always plugged into mains, making it immovable. Lillehei also wanted a round-the-clock solution.  What did Bakken invent as a solution? (5) </vt:lpstr>
      <vt:lpstr>Answer is…</vt:lpstr>
      <vt:lpstr>In Aldini’s experiment, on the first application of the process to the face, the jaws of the decreased criminal began to quiver and the adjoining muscles were horribly contorted and one eye was actually opened. In the subsequent part of the process, the right hand was raised and clenched and the legs and thighs were set in motion. This experiment is thought to have inspired some of the ghost stories told by 19 year old Mary Godwin (later Mary Shelley) on her Swiss vacation, which later led to Frankenstein.  Bakken invented the pacemaker; he relied on recent developments in transistors, allowing him to create the world's first wearable pacemaker. Bakken was also the founder of medical devices MNC Medtronic.</vt:lpstr>
      <vt:lpstr>Following Tipu Sultan’s death in the Siege of Seringapatam in 1799, the EIC installed 5-year old Krishnaraja Wodeyar III on the Mysore throne.  However, the EIC’s ambitions were hampered by its inability to protect British lives from a threat that was proving difficult to address regionally. This was largely because prevailing norms on caste and racial bodily purity were violated in the process of procuring a solution from abroad. The endeavour was hence unpalatable to the local public, making the EIC’s political position tenuous. To overcome public perceptions, the young Wodeyar’s grandmother allowed the British to create this portrait in 1806, which likely features the grandmother herself sandwiched between the king’s wives.   What threat did the picture help EIC address, eventually winning them support? (5)  Why was the solution to the threat originally seen as violating local social norms? (5) </vt:lpstr>
      <vt:lpstr>PowerPoint Presentation</vt:lpstr>
      <vt:lpstr>Answer is…</vt:lpstr>
      <vt:lpstr>The threat was smallpox, and the solution was the smallpox vaccine. The Queen on the left of the painting is believed to have suffered from smallpox, as indicated by the coloration on her face. The Queen on the right of the painting is thought to be indicating to where she got the jab.  Vaccines were transported by arm-to-arm human chains: one person was injected with the cowpox vaccine, and their lymph was harvested and injected into another person. This challenged Indian norms of bodily purity.    </vt:lpstr>
      <vt:lpstr>The first inclusion of arrows on the Seal of the U.S. was in the 1770s, thought to be inspired by the precursor to the current Coat of Arms of a European nation. The arrows symbolized the impact of the Act of Abjuration (1581), but this symbolism was also apt for the politics of America’s independence struggle. Which European nation, and what did the arrows symbolize? (5)  In 1945, Harry Truman signed an Executive Order that defined the Presidential Seal and Coat of Arms for the first time. As part of this Order, he made one aesthetic change (reflected in image) to conform to heraldic traditions of honor. Truman, however, also liked this change since he felt it more appropriately reflected the nation’s aspiration and priorities. This decision has also led to many incorrect theories in film &amp; TV pertaining to the design of the U.S. seal. What did Truman change? (5) </vt:lpstr>
      <vt:lpstr>PowerPoint Presentation</vt:lpstr>
      <vt:lpstr>Answer is…</vt:lpstr>
      <vt:lpstr>X = Netherlands (then known as the Dutch Republic or the Republic of the Seven United Netherlands). The seven arrows represented the seven Dutch provinces united together to rebel against the rule of King Philip II of Spain in the 1580s, much like the 13 colonies of the U.S. would do ~ 200 years later.  Truman turned the face of the eagle – it went from facing the arrows, to facing the olive branches – to reflect the heraldic tradition of facing right. Truman felt this was symbolic of a nation dedicated to peace after WWII. This has led to conspiracy theories that the head of the eagle faces the arrows when the U.S. is at war and the olive branches in peacetime.</vt:lpstr>
      <vt:lpstr>Pisupo Lua Afe, made entirely from corned beef cans, seeks to highlight the public health impact in Samoa of canned food, which have led to high obesity rates owing to the levels of sodium &amp; saturated fat. The work references Samoan linguistic history – the first canned food introduced to Samoa in the 1960s was tins of X. Since Samoans had no prior exposure to canned food, the term adopted for it in the local dialect was a corruption of X, with slight adjustment in accordance with Samoan linguistic conventions. ID X, and what is the Samoan linguistic convention (5)?  Samoa’s public health crisis comes amidst changing a geopolitical climate. In 2011, it made a momentous decision to re-align itself away from the U.S., with whom it shared a long economic history, stretching back to the arrival of U.S. whalers in the 1800s. However, Samoa’s decision would see closer alignment with Australia &amp; N.Z., who were closer partners in a new economic era. This decision had important implications for December 30 that year in Samoa. What did Samoa do? (5)  </vt:lpstr>
      <vt:lpstr>PowerPoint Presentation</vt:lpstr>
      <vt:lpstr>Answer is…</vt:lpstr>
      <vt:lpstr>The first canned food was Pea Soup, and the Samoan linguistic tradition is to end words in vowels, giving the term Pisupo – referenced in the title.  Samoa adjusted its time zone, moving from UTC -11 to UTC + 13 : as a result, the whole day of December 30, 2011 was skipped.</vt:lpstr>
      <vt:lpstr>Qian Xuesen could claim to have put two nations on the moon: after seminal work in the U.S. Forced to leave the U.S. in the Red Scare, he became China’s ‘Rocket Man’.  At Caltech in the 1930s, he worked on rocket motor design with other pioneers like Theodore von Karman &amp; Frank Malina (later founders of JPL). Their work was considered frivolous and highly dangerous: it involved explosive chemicals and saw many failures. This earned them a name later adopted by the RAF Dambusters and then popularized through comic books (and later movies). What? (5)  Qian’s life was captured in a biography titled The Thread of the _______ by Iris Chang (famous for her work on Nanking). The title references the NATO reporting name for the missiles he developed at the Institute of Mechanics in Beijing, which he founded in 1956. Ironically, these very missiles were used by Iraq against American warships during the Gulf War in 1991. What missile? (5)  </vt:lpstr>
      <vt:lpstr>Answer is…</vt:lpstr>
      <vt:lpstr>The group was nicknamed The Suicide Squad.  Silkworm</vt:lpstr>
      <vt:lpstr>In 1959, the RBI was facing rapid depletion of India’s foreign reserves, since INR in British protectorates was freely convertible with Sterling. To address this, the RBI issued special notes for use by Indian citizens only on certain annual travels to a destination that was not a British protectorate itself but neighbored many.   These new notes were not legal tender in India, but banks in the destination could convert them (but not INR) to Sterling with the RBI. New notes in the series all had serial number beginning in HA &amp; were only payable in Bombay, where these citizens departed from. Which Indian citizens were given these notes? (5)  These special notes were only in circulation for ~ 1 year, before a monetary policy change in the region eased concerns over depleting reserves. This change was also implemented by the RBI in 1959 in the region’s British protectorates. Coupled with cessation of INR-Sterling conversion in the Protectorates, it eliminated concerns over illicit removal of INR overseas. What was the change the RBI introduced? (5)</vt:lpstr>
      <vt:lpstr>PowerPoint Presentation</vt:lpstr>
      <vt:lpstr>Answer is…</vt:lpstr>
      <vt:lpstr>These were Indian citizens who were going to Saudi Arabia for the Haj. The new rupee note – the Haj rupee – was exclusively issued to Haj pilgrims for use in Saudi Arabia.  The monetary policy change made at the same time was the creation of the Gulf Rupee, which replaced INR as the currency of circulation in the British Protectorates in the Arabian Gulf. This, coupled with removal of the INR – Sterling convertibility, helped reduce illicit smuggling of INR out of India. </vt:lpstr>
      <vt:lpstr>Penultimate Question Coming Up Score Check</vt:lpstr>
      <vt:lpstr>In the 1930s and 1940s, a country rejigged significant portions of its roadways, or junctions where highways crossed a railroad line, to install grates of the kind seen in the picture. Under these grates, explosives such as TNT or dynamite were packaged, capable of remote detonation. The reason for the installation was to  ensure that an important foreign relations priority of the  country was maintained. It was only as recently as 2014 that  the last of the explosives were removed. ID the country,  and what was the foreign policy priority? (5)  Grates of this form were primarily installed on infrastructure close to its Northern border. Few such grates were installed in the South. Why? (5) </vt:lpstr>
      <vt:lpstr>Answer is…</vt:lpstr>
      <vt:lpstr>The country is Switzerland, and the foreign relations priority was to maintain their neutrality. To prevent Nazi Germany from invading Switzerland from Germany, or neighboring France which was under Nazi control, infrastructure was rigged to explode, and literally barricade Switzerland in  It wasn’t necessary on the Southern border since the Alps made it difficult for anyone to enter from the South</vt:lpstr>
      <vt:lpstr>Nearly 500,000 Atlantic horseshoe crabs (Limulus polyphemus) are harvested every year on the United States east coast for their mysterious ‘blood’ fluids.  But like other invertebrates, the crabs do not have a closed circulatory system. A fluid called haemolymph circulates in their bodies instead. It contains a copper-based protein responsible for oxygen transport called haemocyanin, whose oxidation results in the fluid’s most distinctive feature. What feature? (5)  The haemolymph also contains immune cells called amoebocytes, which release a compound known as Limulus Amoebocyte Lysate (LAL). LAL is ultra-sensitive to any bacterial toxin residue: at the slightest exposure to endotoxins present even after bacteria are sterilized, LAL instantly coagulates into a gel to immobilize invading pathogens. What purpose does the pharma industry predominantly use LAL for? (5) </vt:lpstr>
      <vt:lpstr>Answer is…</vt:lpstr>
      <vt:lpstr>Atlantic horseshoe crabs have a blue “blood”  Because of the presence of LAL, it is used to ensure the sterility of vaccines </vt:lpstr>
      <vt:lpstr>Thank you!</vt:lpstr>
      <vt:lpstr>Backups </vt:lpstr>
      <vt:lpstr>Another benefit of Frau im Mond was that it boosted German interest in rockets &amp; space, with the Verein für Raumschiffahrt (Society for Space Travel) founded by the film’s scientific advisors. The brief success of 1930s German rocket development, however, perhaps owed to the novelty of the technology, enabling it to exploit a legal loophole that enabled it attract scientists (such as von Braun) and funding from more conventional defense &amp; space technologies. What was the loophole? (5)  An idiom used in German to describe people like von Braun, who were Nazi sympathizers but exonerated by Allied de-Nazification efforts for different reasons, is Persilschein. The term originated in the German army, to reflect how all new recruits would invariably bring the same empty box on their first day, which they would use to send their civilian clothes back home. After the war, it took on this new, more literal meaning. What is the etymology of Persilschein? (5)</vt:lpstr>
      <vt:lpstr>X traces its origins to an 1820s Boston fad that intentionally misspelt coded abbreviations, such as KC (Knuff Ced – Enough Said) or KY (Know Yuse – No Use). X became the most popular misspelt contraction, an abbreviation for a common phrase used to confirm that everything was in order. The popularity of X even prompted Martin van Buren, from Kinderhook, NY, to adopt in his flailing re-election campaign. His opponents tried to turn this against him, remarking it referred the “awful catastrophe” of his first term. ID X? (5)  The popularity of X in current vernacular may also owe a debt to a certain 19th C invention. </vt:lpstr>
      <vt:lpstr>Answer is…</vt:lpstr>
      <vt:lpstr>OK  The telegraph</vt:lpstr>
      <vt:lpstr>PowerPoint Presentation</vt:lpstr>
      <vt:lpstr>Military Payment Certificates (MPC) was used by the U.S. to pay troops stationed in foreign countries where the U.S. was engaged in post-war reconstruction efforts. MPCs were convertible to U.S. dollars upon end of the deployment, and convertible to local currencies when going on leave (but not vice versa). They were designed since the U.S. could not pay troops in local currency that it did not control. However, it did not want to pay soldiers in U.S. dollars, as it realized that dollar payments encouraged behavior that was counterproductive to long term </vt:lpstr>
      <vt:lpstr>Answer is…</vt:lpstr>
      <vt:lpstr>ABC</vt:lpstr>
      <vt:lpstr>The Persistence of Memory (1931) (left) &amp; The Disintegration of the Persistence of Memory (1954) (right) – Salvador Dali Setting: Cadaques, Spain</vt:lpstr>
      <vt:lpstr>The Persistence of Memory was painted at the height of Dali’s Surrealist phase, which were most interested in the subconscious, and to express that which cannot always be perceived. By the time of Disintegration, Dali’s Surrealist leanings had faded, and he updated the painting to reflect his new interests.  The first was Dali’s newfound interest in science, which is reflected in the foreground of the picture. In painting these distinct units, Dali again attempts to represent something that cannot be perceived and is foundational, but   The second was Dali’s perspectives on politics, which is reflected in the background of the picture.</vt:lpstr>
      <vt:lpstr>Pisupo Lua Afe (Corned Beef 2000) by Michael Tuffery</vt:lpstr>
      <vt:lpstr>Samoan artist Michael Tuffery highlights two important issues that plague his nation with these artworks. First is the public health impact of canned food, captured in Pisupo Lua Afe, which is made entirely from cans of corned beef, which is high in sodium &amp; saturated fat. The work references Samoan linguistic history – the first canned food introduced to Samoa in the 1960s was tins of X. Since Samoans had not been exposed to canned food previously, the word for it in the local dialect was a corruption of X, with slight adjustment in accordance with Samoan linguistic conventions. ID X. (5)  </vt:lpstr>
      <vt:lpstr>Answer is…</vt:lpstr>
      <vt:lpstr>Pea soup  Overfishing  </vt:lpstr>
      <vt:lpstr>X – the biggest of its kind at the time – was having challenges financing itself in  1930. Users paid steep pries ($4/mile at the time), but limited space meant this was not a sufficient revenue stream. Accordingly, X decided to recoup costs by entering a new business – the delivery of postage. Special stamps would be issued for delivery, and post with those stamps would only be delivered by X. Post offices in turn would provide 93% of the revenue to X for stamps used. ID X (5).  USPS eventually participated out of goodwill, designing a set of 3 stamps worth 60 cents, $1.30 and $2.60 respectively. Secretly, they expected U.S. collectors would snap up most of the stamps, keeping them out of circulation, and ensuring that the Post Office held onto most of the money. This plan, spectacularly backfired, with only 27% of stamps bought, and most used to actually post mail. This should have, in hindsight, been obvious given X’s financial struggles. Why did the idea fail? (5)</vt:lpstr>
      <vt:lpstr>Answer is…</vt:lpstr>
      <vt:lpstr>X = Graf Zeppelin, the largest Zeppelin at the time  The reason for its failure was the Great Depression, which made it difficult for any of them to pay $4.55—50 times the cost of a loaf of bread—for a set of three collectible stamps. Graf Zeppelin faced similar problems with attempts to charge admission to view it on the ground didn’t go over well with the public, who were generally hurting from the Great Depression, and who wanted their close-ups for free.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Quiz Dubai</dc:title>
  <dc:creator>Anirudh Sivaram</dc:creator>
  <cp:lastModifiedBy>Anirudh Sivaram</cp:lastModifiedBy>
  <cp:revision>8</cp:revision>
  <dcterms:created xsi:type="dcterms:W3CDTF">2020-10-08T13:55:11Z</dcterms:created>
  <dcterms:modified xsi:type="dcterms:W3CDTF">2020-11-27T12:30:05Z</dcterms:modified>
</cp:coreProperties>
</file>